
<file path=[Content_Types].xml><?xml version="1.0" encoding="utf-8"?>
<Types xmlns="http://schemas.openxmlformats.org/package/2006/content-types">
  <Default ContentType="application/x-fontdata" Extension="fntdata"/>
  <Default ContentType="image/jpeg" Extension="jpeg"/>
  <Default ContentType="video/mp4" Extension="mp4"/>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x="18288000" cy="10287000"/>
  <p:notesSz cx="6858000" cy="9144000"/>
  <p:embeddedFontLst>
    <p:embeddedFont>
      <p:font typeface="Helvetica Now" charset="1" panose="020B0504030202020204"/>
      <p:regular r:id="rId20"/>
    </p:embeddedFont>
    <p:embeddedFont>
      <p:font typeface="Helvetica Now Bold" charset="1" panose="020B0804030202020204"/>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5.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 Id="rId6" Target="../media/image12.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3.jpeg" Type="http://schemas.openxmlformats.org/officeDocument/2006/relationships/image"/><Relationship Id="rId5" Target="../media/image14.jpeg" Type="http://schemas.openxmlformats.org/officeDocument/2006/relationships/image"/><Relationship Id="rId6" Target="../media/image15.jpeg" Type="http://schemas.openxmlformats.org/officeDocument/2006/relationships/image"/><Relationship Id="rId7" Target="../media/image16.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19.png" Type="http://schemas.openxmlformats.org/officeDocument/2006/relationships/image"/><Relationship Id="rId5" Target="../media/image20.png" Type="http://schemas.openxmlformats.org/officeDocument/2006/relationships/image"/><Relationship Id="rId6" Target="../media/image21.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svg" Type="http://schemas.openxmlformats.org/officeDocument/2006/relationships/image"/><Relationship Id="rId4" Target="../media/image22.png" Type="http://schemas.openxmlformats.org/officeDocument/2006/relationships/image"/><Relationship Id="rId5" Target="../media/image23.pn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svg" Type="http://schemas.openxmlformats.org/officeDocument/2006/relationships/image"/><Relationship Id="rId4" Target="../media/image24.png" Type="http://schemas.openxmlformats.org/officeDocument/2006/relationships/image"/><Relationship Id="rId5" Target="../media/image25.png" Type="http://schemas.openxmlformats.org/officeDocument/2006/relationships/image"/><Relationship Id="rId6" Target="../media/image26.png" Type="http://schemas.openxmlformats.org/officeDocument/2006/relationships/image"/><Relationship Id="rId7" Target="../media/image27.pn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28.jpeg" Type="http://schemas.openxmlformats.org/officeDocument/2006/relationships/image"/><Relationship Id="rId7" Target="../media/image29.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0.pn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 Id="rId7" Target="../media/image31.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2.png" Type="http://schemas.openxmlformats.org/officeDocument/2006/relationships/image"/><Relationship Id="rId3" Target="../media/image33.svg" Type="http://schemas.openxmlformats.org/officeDocument/2006/relationships/image"/><Relationship Id="rId4" Target="../media/image20.png" Type="http://schemas.openxmlformats.org/officeDocument/2006/relationships/image"/><Relationship Id="rId5" Target="../media/image21.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 Id="rId8" Target="../media/image34.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35.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36.jpeg" Type="http://schemas.openxmlformats.org/officeDocument/2006/relationships/image"/><Relationship Id="rId7" Target="../media/VAGl9CNmbxE.mp4" Type="http://schemas.openxmlformats.org/officeDocument/2006/relationships/video"/><Relationship Id="rId8" Target="../media/VAGl9CNmbxE.mp4" Type="http://schemas.microsoft.com/office/2007/relationships/media"/></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242424"/>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9114800" y="1113800"/>
            <a:ext cx="10508686" cy="7837714"/>
          </a:xfrm>
          <a:custGeom>
            <a:avLst/>
            <a:gdLst/>
            <a:ahLst/>
            <a:cxnLst/>
            <a:rect r="r" b="b" t="t" l="l"/>
            <a:pathLst>
              <a:path h="7837714" w="10508686">
                <a:moveTo>
                  <a:pt x="0" y="0"/>
                </a:moveTo>
                <a:lnTo>
                  <a:pt x="10508686" y="0"/>
                </a:lnTo>
                <a:lnTo>
                  <a:pt x="10508686" y="7837714"/>
                </a:lnTo>
                <a:lnTo>
                  <a:pt x="0" y="7837714"/>
                </a:lnTo>
                <a:lnTo>
                  <a:pt x="0" y="0"/>
                </a:lnTo>
                <a:close/>
              </a:path>
            </a:pathLst>
          </a:custGeom>
          <a:blipFill>
            <a:blip r:embed="rId2">
              <a:extLst>
                <a:ext uri="{96DAC541-7B7A-43D3-8B79-37D633B846F1}">
                  <asvg:svgBlip xmlns:asvg="http://schemas.microsoft.com/office/drawing/2016/SVG/main" r:embed="rId3"/>
                </a:ext>
              </a:extLst>
            </a:blip>
            <a:stretch>
              <a:fillRect l="0" t="-9609" r="0" b="0"/>
            </a:stretch>
          </a:blipFill>
        </p:spPr>
      </p:sp>
      <p:sp>
        <p:nvSpPr>
          <p:cNvPr name="Freeform 3" id="3"/>
          <p:cNvSpPr/>
          <p:nvPr/>
        </p:nvSpPr>
        <p:spPr>
          <a:xfrm flipH="false" flipV="false" rot="-5400000">
            <a:off x="2509083" y="1614099"/>
            <a:ext cx="2040636" cy="7058802"/>
          </a:xfrm>
          <a:custGeom>
            <a:avLst/>
            <a:gdLst/>
            <a:ahLst/>
            <a:cxnLst/>
            <a:rect r="r" b="b" t="t" l="l"/>
            <a:pathLst>
              <a:path h="7058802" w="2040636">
                <a:moveTo>
                  <a:pt x="0" y="0"/>
                </a:moveTo>
                <a:lnTo>
                  <a:pt x="2040636" y="0"/>
                </a:lnTo>
                <a:lnTo>
                  <a:pt x="2040636" y="7058802"/>
                </a:lnTo>
                <a:lnTo>
                  <a:pt x="0" y="705880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4" id="4"/>
          <p:cNvSpPr/>
          <p:nvPr/>
        </p:nvSpPr>
        <p:spPr>
          <a:xfrm>
            <a:off x="7396122" y="5405945"/>
            <a:ext cx="5548002" cy="3627"/>
          </a:xfrm>
          <a:prstGeom prst="line">
            <a:avLst/>
          </a:prstGeom>
          <a:ln cap="flat" w="19050">
            <a:solidFill>
              <a:srgbClr val="1649FF"/>
            </a:solidFill>
            <a:prstDash val="solid"/>
            <a:headEnd type="none" len="sm" w="sm"/>
            <a:tailEnd type="none" len="sm" w="sm"/>
          </a:ln>
        </p:spPr>
      </p:sp>
      <p:sp>
        <p:nvSpPr>
          <p:cNvPr name="TextBox 5" id="5"/>
          <p:cNvSpPr txBox="true"/>
          <p:nvPr/>
        </p:nvSpPr>
        <p:spPr>
          <a:xfrm rot="0">
            <a:off x="7396116" y="3921344"/>
            <a:ext cx="9863184" cy="1377919"/>
          </a:xfrm>
          <a:prstGeom prst="rect">
            <a:avLst/>
          </a:prstGeom>
        </p:spPr>
        <p:txBody>
          <a:bodyPr anchor="t" rtlCol="false" tIns="0" lIns="0" bIns="0" rIns="0">
            <a:spAutoFit/>
          </a:bodyPr>
          <a:lstStyle/>
          <a:p>
            <a:pPr algn="l">
              <a:lnSpc>
                <a:spcPts val="11201"/>
              </a:lnSpc>
            </a:pPr>
            <a:r>
              <a:rPr lang="en-US" sz="8001" spc="400">
                <a:solidFill>
                  <a:srgbClr val="FFFFFF"/>
                </a:solidFill>
                <a:latin typeface="Helvetica Now"/>
                <a:ea typeface="Helvetica Now"/>
                <a:cs typeface="Helvetica Now"/>
                <a:sym typeface="Helvetica Now"/>
              </a:rPr>
              <a:t>MICHELLE JANUS</a:t>
            </a:r>
          </a:p>
        </p:txBody>
      </p:sp>
      <p:sp>
        <p:nvSpPr>
          <p:cNvPr name="TextBox 6" id="6"/>
          <p:cNvSpPr txBox="true"/>
          <p:nvPr/>
        </p:nvSpPr>
        <p:spPr>
          <a:xfrm rot="0">
            <a:off x="7396116" y="5392200"/>
            <a:ext cx="6207237" cy="811531"/>
          </a:xfrm>
          <a:prstGeom prst="rect">
            <a:avLst/>
          </a:prstGeom>
        </p:spPr>
        <p:txBody>
          <a:bodyPr anchor="t" rtlCol="false" tIns="0" lIns="0" bIns="0" rIns="0">
            <a:spAutoFit/>
          </a:bodyPr>
          <a:lstStyle/>
          <a:p>
            <a:pPr algn="l">
              <a:lnSpc>
                <a:spcPts val="6719"/>
              </a:lnSpc>
            </a:pPr>
            <a:r>
              <a:rPr lang="en-US" sz="4799">
                <a:solidFill>
                  <a:srgbClr val="FFFFFF"/>
                </a:solidFill>
                <a:latin typeface="Helvetica Now"/>
                <a:ea typeface="Helvetica Now"/>
                <a:cs typeface="Helvetica Now"/>
                <a:sym typeface="Helvetica Now"/>
              </a:rPr>
              <a:t>Creative Portfolio</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242424"/>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1454069" y="1224643"/>
            <a:ext cx="10508686" cy="7837714"/>
          </a:xfrm>
          <a:custGeom>
            <a:avLst/>
            <a:gdLst/>
            <a:ahLst/>
            <a:cxnLst/>
            <a:rect r="r" b="b" t="t" l="l"/>
            <a:pathLst>
              <a:path h="7837714" w="10508686">
                <a:moveTo>
                  <a:pt x="0" y="0"/>
                </a:moveTo>
                <a:lnTo>
                  <a:pt x="10508686" y="0"/>
                </a:lnTo>
                <a:lnTo>
                  <a:pt x="10508686" y="7837714"/>
                </a:lnTo>
                <a:lnTo>
                  <a:pt x="0" y="7837714"/>
                </a:lnTo>
                <a:lnTo>
                  <a:pt x="0" y="0"/>
                </a:lnTo>
                <a:close/>
              </a:path>
            </a:pathLst>
          </a:custGeom>
          <a:blipFill>
            <a:blip r:embed="rId2">
              <a:extLst>
                <a:ext uri="{96DAC541-7B7A-43D3-8B79-37D633B846F1}">
                  <asvg:svgBlip xmlns:asvg="http://schemas.microsoft.com/office/drawing/2016/SVG/main" r:embed="rId3"/>
                </a:ext>
              </a:extLst>
            </a:blip>
            <a:stretch>
              <a:fillRect l="0" t="-9609" r="0" b="0"/>
            </a:stretch>
          </a:blipFill>
        </p:spPr>
      </p:sp>
      <p:sp>
        <p:nvSpPr>
          <p:cNvPr name="Freeform 3" id="3"/>
          <p:cNvSpPr/>
          <p:nvPr/>
        </p:nvSpPr>
        <p:spPr>
          <a:xfrm flipH="false" flipV="false" rot="0">
            <a:off x="754899" y="2659265"/>
            <a:ext cx="5256580" cy="5341148"/>
          </a:xfrm>
          <a:custGeom>
            <a:avLst/>
            <a:gdLst/>
            <a:ahLst/>
            <a:cxnLst/>
            <a:rect r="r" b="b" t="t" l="l"/>
            <a:pathLst>
              <a:path h="5341148" w="5256580">
                <a:moveTo>
                  <a:pt x="0" y="0"/>
                </a:moveTo>
                <a:lnTo>
                  <a:pt x="5256579" y="0"/>
                </a:lnTo>
                <a:lnTo>
                  <a:pt x="5256579" y="5341148"/>
                </a:lnTo>
                <a:lnTo>
                  <a:pt x="0" y="5341148"/>
                </a:lnTo>
                <a:lnTo>
                  <a:pt x="0" y="0"/>
                </a:lnTo>
                <a:close/>
              </a:path>
            </a:pathLst>
          </a:custGeom>
          <a:blipFill>
            <a:blip r:embed="rId4"/>
            <a:stretch>
              <a:fillRect l="0" t="0" r="0" b="0"/>
            </a:stretch>
          </a:blipFill>
        </p:spPr>
      </p:sp>
      <p:sp>
        <p:nvSpPr>
          <p:cNvPr name="TextBox 4" id="4"/>
          <p:cNvSpPr txBox="true"/>
          <p:nvPr/>
        </p:nvSpPr>
        <p:spPr>
          <a:xfrm rot="0">
            <a:off x="6678228" y="3470819"/>
            <a:ext cx="6659816" cy="622935"/>
          </a:xfrm>
          <a:prstGeom prst="rect">
            <a:avLst/>
          </a:prstGeom>
        </p:spPr>
        <p:txBody>
          <a:bodyPr anchor="t" rtlCol="false" tIns="0" lIns="0" bIns="0" rIns="0">
            <a:spAutoFit/>
          </a:bodyPr>
          <a:lstStyle/>
          <a:p>
            <a:pPr algn="l">
              <a:lnSpc>
                <a:spcPts val="5040"/>
              </a:lnSpc>
            </a:pPr>
            <a:r>
              <a:rPr lang="en-US" sz="3600" b="true">
                <a:solidFill>
                  <a:srgbClr val="FFFFFF"/>
                </a:solidFill>
                <a:latin typeface="Helvetica Now Bold"/>
                <a:ea typeface="Helvetica Now Bold"/>
                <a:cs typeface="Helvetica Now Bold"/>
                <a:sym typeface="Helvetica Now Bold"/>
              </a:rPr>
              <a:t>Graphic Designer</a:t>
            </a:r>
          </a:p>
        </p:txBody>
      </p:sp>
      <p:sp>
        <p:nvSpPr>
          <p:cNvPr name="TextBox 5" id="5"/>
          <p:cNvSpPr txBox="true"/>
          <p:nvPr/>
        </p:nvSpPr>
        <p:spPr>
          <a:xfrm rot="0">
            <a:off x="6678228" y="4857163"/>
            <a:ext cx="8889052" cy="3143250"/>
          </a:xfrm>
          <a:prstGeom prst="rect">
            <a:avLst/>
          </a:prstGeom>
        </p:spPr>
        <p:txBody>
          <a:bodyPr anchor="t" rtlCol="false" tIns="0" lIns="0" bIns="0" rIns="0">
            <a:spAutoFit/>
          </a:bodyPr>
          <a:lstStyle/>
          <a:p>
            <a:pPr algn="l">
              <a:lnSpc>
                <a:spcPts val="2520"/>
              </a:lnSpc>
            </a:pPr>
            <a:r>
              <a:rPr lang="en-US" sz="2100">
                <a:solidFill>
                  <a:srgbClr val="FFFFFF"/>
                </a:solidFill>
                <a:latin typeface="Helvetica Now"/>
                <a:ea typeface="Helvetica Now"/>
                <a:cs typeface="Helvetica Now"/>
                <a:sym typeface="Helvetica Now"/>
              </a:rPr>
              <a:t>I have worked in female sports for fifteen years as a Coach and Media Specialist. I have a strong passion for sports as I find it rewarding to see athletes reaching their potential on and off the ice and I find it extremely rewarding to be a part of their journey. </a:t>
            </a:r>
          </a:p>
          <a:p>
            <a:pPr algn="l">
              <a:lnSpc>
                <a:spcPts val="2520"/>
              </a:lnSpc>
            </a:pPr>
            <a:r>
              <a:rPr lang="en-US" sz="2100">
                <a:solidFill>
                  <a:srgbClr val="FFFFFF"/>
                </a:solidFill>
                <a:latin typeface="Helvetica Now"/>
                <a:ea typeface="Helvetica Now"/>
                <a:cs typeface="Helvetica Now"/>
                <a:sym typeface="Helvetica Now"/>
              </a:rPr>
              <a:t>My professional experience as a Graphic Designer includes digital and print media for applications on websites, social media, printed marketing materials and apparel. </a:t>
            </a:r>
          </a:p>
          <a:p>
            <a:pPr algn="l">
              <a:lnSpc>
                <a:spcPts val="2520"/>
              </a:lnSpc>
            </a:pPr>
            <a:r>
              <a:rPr lang="en-US" sz="2100">
                <a:solidFill>
                  <a:srgbClr val="FFFFFF"/>
                </a:solidFill>
                <a:latin typeface="Helvetica Now"/>
                <a:ea typeface="Helvetica Now"/>
                <a:cs typeface="Helvetica Now"/>
                <a:sym typeface="Helvetica Now"/>
              </a:rPr>
              <a:t>My goal is to further develop my expertise and contribute to the growth and visibility of female athletes and sport through innovative and impactful designs.</a:t>
            </a:r>
          </a:p>
        </p:txBody>
      </p:sp>
      <p:sp>
        <p:nvSpPr>
          <p:cNvPr name="TextBox 6" id="6"/>
          <p:cNvSpPr txBox="true"/>
          <p:nvPr/>
        </p:nvSpPr>
        <p:spPr>
          <a:xfrm rot="0">
            <a:off x="6678228" y="1838869"/>
            <a:ext cx="10581072" cy="1708151"/>
          </a:xfrm>
          <a:prstGeom prst="rect">
            <a:avLst/>
          </a:prstGeom>
        </p:spPr>
        <p:txBody>
          <a:bodyPr anchor="t" rtlCol="false" tIns="0" lIns="0" bIns="0" rIns="0">
            <a:spAutoFit/>
          </a:bodyPr>
          <a:lstStyle/>
          <a:p>
            <a:pPr algn="l">
              <a:lnSpc>
                <a:spcPts val="13999"/>
              </a:lnSpc>
            </a:pPr>
            <a:r>
              <a:rPr lang="en-US" sz="9999" b="true">
                <a:solidFill>
                  <a:srgbClr val="FFFFFF"/>
                </a:solidFill>
                <a:latin typeface="Helvetica Now Bold"/>
                <a:ea typeface="Helvetica Now Bold"/>
                <a:cs typeface="Helvetica Now Bold"/>
                <a:sym typeface="Helvetica Now Bold"/>
              </a:rPr>
              <a:t>Michelle Janus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242424"/>
        </a:solidFill>
      </p:bgPr>
    </p:bg>
    <p:spTree>
      <p:nvGrpSpPr>
        <p:cNvPr id="1" name=""/>
        <p:cNvGrpSpPr/>
        <p:nvPr/>
      </p:nvGrpSpPr>
      <p:grpSpPr>
        <a:xfrm>
          <a:off x="0" y="0"/>
          <a:ext cx="0" cy="0"/>
          <a:chOff x="0" y="0"/>
          <a:chExt cx="0" cy="0"/>
        </a:xfrm>
      </p:grpSpPr>
      <p:sp>
        <p:nvSpPr>
          <p:cNvPr name="Freeform 2" id="2"/>
          <p:cNvSpPr/>
          <p:nvPr/>
        </p:nvSpPr>
        <p:spPr>
          <a:xfrm flipH="false" flipV="false" rot="0">
            <a:off x="7900896" y="-5263395"/>
            <a:ext cx="2486208" cy="8600090"/>
          </a:xfrm>
          <a:custGeom>
            <a:avLst/>
            <a:gdLst/>
            <a:ahLst/>
            <a:cxnLst/>
            <a:rect r="r" b="b" t="t" l="l"/>
            <a:pathLst>
              <a:path h="8600090" w="2486208">
                <a:moveTo>
                  <a:pt x="0" y="0"/>
                </a:moveTo>
                <a:lnTo>
                  <a:pt x="2486208" y="0"/>
                </a:lnTo>
                <a:lnTo>
                  <a:pt x="2486208" y="8600090"/>
                </a:lnTo>
                <a:lnTo>
                  <a:pt x="0" y="860009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4662658" y="3769360"/>
            <a:ext cx="8962684" cy="2362199"/>
          </a:xfrm>
          <a:prstGeom prst="rect">
            <a:avLst/>
          </a:prstGeom>
        </p:spPr>
        <p:txBody>
          <a:bodyPr anchor="t" rtlCol="false" tIns="0" lIns="0" bIns="0" rIns="0">
            <a:spAutoFit/>
          </a:bodyPr>
          <a:lstStyle/>
          <a:p>
            <a:pPr algn="ctr">
              <a:lnSpc>
                <a:spcPts val="8999"/>
              </a:lnSpc>
            </a:pPr>
            <a:r>
              <a:rPr lang="en-US" b="true" sz="9999">
                <a:solidFill>
                  <a:srgbClr val="FFFFFF"/>
                </a:solidFill>
                <a:latin typeface="Helvetica Now Bold"/>
                <a:ea typeface="Helvetica Now Bold"/>
                <a:cs typeface="Helvetica Now Bold"/>
                <a:sym typeface="Helvetica Now Bold"/>
              </a:rPr>
              <a:t>NOTABLE</a:t>
            </a:r>
          </a:p>
          <a:p>
            <a:pPr algn="ctr">
              <a:lnSpc>
                <a:spcPts val="8999"/>
              </a:lnSpc>
            </a:pPr>
            <a:r>
              <a:rPr lang="en-US" b="true" sz="9999">
                <a:solidFill>
                  <a:srgbClr val="FFFFFF"/>
                </a:solidFill>
                <a:latin typeface="Helvetica Now Bold"/>
                <a:ea typeface="Helvetica Now Bold"/>
                <a:cs typeface="Helvetica Now Bold"/>
                <a:sym typeface="Helvetica Now Bold"/>
              </a:rPr>
              <a:t>PROJECTS</a:t>
            </a:r>
          </a:p>
        </p:txBody>
      </p:sp>
      <p:sp>
        <p:nvSpPr>
          <p:cNvPr name="Freeform 4" id="4"/>
          <p:cNvSpPr/>
          <p:nvPr/>
        </p:nvSpPr>
        <p:spPr>
          <a:xfrm flipH="false" flipV="false" rot="0">
            <a:off x="7900896" y="6274434"/>
            <a:ext cx="2486208" cy="8600090"/>
          </a:xfrm>
          <a:custGeom>
            <a:avLst/>
            <a:gdLst/>
            <a:ahLst/>
            <a:cxnLst/>
            <a:rect r="r" b="b" t="t" l="l"/>
            <a:pathLst>
              <a:path h="8600090" w="2486208">
                <a:moveTo>
                  <a:pt x="0" y="0"/>
                </a:moveTo>
                <a:lnTo>
                  <a:pt x="2486208" y="0"/>
                </a:lnTo>
                <a:lnTo>
                  <a:pt x="2486208" y="8600091"/>
                </a:lnTo>
                <a:lnTo>
                  <a:pt x="0" y="860009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242424"/>
        </a:solidFill>
      </p:bgPr>
    </p:bg>
    <p:spTree>
      <p:nvGrpSpPr>
        <p:cNvPr id="1" name=""/>
        <p:cNvGrpSpPr/>
        <p:nvPr/>
      </p:nvGrpSpPr>
      <p:grpSpPr>
        <a:xfrm>
          <a:off x="0" y="0"/>
          <a:ext cx="0" cy="0"/>
          <a:chOff x="0" y="0"/>
          <a:chExt cx="0" cy="0"/>
        </a:xfrm>
      </p:grpSpPr>
      <p:sp>
        <p:nvSpPr>
          <p:cNvPr name="Freeform 2" id="2"/>
          <p:cNvSpPr/>
          <p:nvPr/>
        </p:nvSpPr>
        <p:spPr>
          <a:xfrm flipH="false" flipV="false" rot="0">
            <a:off x="8802458" y="14497701"/>
            <a:ext cx="683084" cy="1133749"/>
          </a:xfrm>
          <a:custGeom>
            <a:avLst/>
            <a:gdLst/>
            <a:ahLst/>
            <a:cxnLst/>
            <a:rect r="r" b="b" t="t" l="l"/>
            <a:pathLst>
              <a:path h="1133749" w="683084">
                <a:moveTo>
                  <a:pt x="0" y="0"/>
                </a:moveTo>
                <a:lnTo>
                  <a:pt x="683084" y="0"/>
                </a:lnTo>
                <a:lnTo>
                  <a:pt x="683084" y="1133749"/>
                </a:lnTo>
                <a:lnTo>
                  <a:pt x="0" y="113374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true" rot="5400000">
            <a:off x="8738232" y="848075"/>
            <a:ext cx="10508686" cy="8590850"/>
          </a:xfrm>
          <a:custGeom>
            <a:avLst/>
            <a:gdLst/>
            <a:ahLst/>
            <a:cxnLst/>
            <a:rect r="r" b="b" t="t" l="l"/>
            <a:pathLst>
              <a:path h="8590850" w="10508686">
                <a:moveTo>
                  <a:pt x="0" y="8590850"/>
                </a:moveTo>
                <a:lnTo>
                  <a:pt x="10508686" y="8590850"/>
                </a:lnTo>
                <a:lnTo>
                  <a:pt x="10508686" y="0"/>
                </a:lnTo>
                <a:lnTo>
                  <a:pt x="0" y="0"/>
                </a:lnTo>
                <a:lnTo>
                  <a:pt x="0" y="859085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8141871" y="1808593"/>
            <a:ext cx="8858634" cy="6669814"/>
          </a:xfrm>
          <a:custGeom>
            <a:avLst/>
            <a:gdLst/>
            <a:ahLst/>
            <a:cxnLst/>
            <a:rect r="r" b="b" t="t" l="l"/>
            <a:pathLst>
              <a:path h="6669814" w="8858634">
                <a:moveTo>
                  <a:pt x="0" y="0"/>
                </a:moveTo>
                <a:lnTo>
                  <a:pt x="8858634" y="0"/>
                </a:lnTo>
                <a:lnTo>
                  <a:pt x="8858634" y="6669814"/>
                </a:lnTo>
                <a:lnTo>
                  <a:pt x="0" y="6669814"/>
                </a:lnTo>
                <a:lnTo>
                  <a:pt x="0" y="0"/>
                </a:lnTo>
                <a:close/>
              </a:path>
            </a:pathLst>
          </a:custGeom>
          <a:blipFill>
            <a:blip r:embed="rId6"/>
            <a:stretch>
              <a:fillRect l="0" t="0" r="0" b="0"/>
            </a:stretch>
          </a:blipFill>
        </p:spPr>
      </p:sp>
      <p:sp>
        <p:nvSpPr>
          <p:cNvPr name="TextBox 5" id="5"/>
          <p:cNvSpPr txBox="true"/>
          <p:nvPr/>
        </p:nvSpPr>
        <p:spPr>
          <a:xfrm rot="0">
            <a:off x="709698" y="4520565"/>
            <a:ext cx="5871527" cy="622935"/>
          </a:xfrm>
          <a:prstGeom prst="rect">
            <a:avLst/>
          </a:prstGeom>
        </p:spPr>
        <p:txBody>
          <a:bodyPr anchor="t" rtlCol="false" tIns="0" lIns="0" bIns="0" rIns="0">
            <a:spAutoFit/>
          </a:bodyPr>
          <a:lstStyle/>
          <a:p>
            <a:pPr algn="l">
              <a:lnSpc>
                <a:spcPts val="5040"/>
              </a:lnSpc>
            </a:pPr>
            <a:r>
              <a:rPr lang="en-US" sz="3600" b="true">
                <a:solidFill>
                  <a:srgbClr val="FFFFFF"/>
                </a:solidFill>
                <a:latin typeface="Helvetica Now Bold"/>
                <a:ea typeface="Helvetica Now Bold"/>
                <a:cs typeface="Helvetica Now Bold"/>
                <a:sym typeface="Helvetica Now Bold"/>
              </a:rPr>
              <a:t>Locker Room Branding</a:t>
            </a:r>
          </a:p>
        </p:txBody>
      </p:sp>
      <p:sp>
        <p:nvSpPr>
          <p:cNvPr name="TextBox 6" id="6"/>
          <p:cNvSpPr txBox="true"/>
          <p:nvPr/>
        </p:nvSpPr>
        <p:spPr>
          <a:xfrm rot="0">
            <a:off x="709698" y="2142491"/>
            <a:ext cx="6704430" cy="2362199"/>
          </a:xfrm>
          <a:prstGeom prst="rect">
            <a:avLst/>
          </a:prstGeom>
        </p:spPr>
        <p:txBody>
          <a:bodyPr anchor="t" rtlCol="false" tIns="0" lIns="0" bIns="0" rIns="0">
            <a:spAutoFit/>
          </a:bodyPr>
          <a:lstStyle/>
          <a:p>
            <a:pPr algn="l">
              <a:lnSpc>
                <a:spcPts val="8999"/>
              </a:lnSpc>
            </a:pPr>
            <a:r>
              <a:rPr lang="en-US" sz="9999" b="true">
                <a:solidFill>
                  <a:srgbClr val="FFFFFF"/>
                </a:solidFill>
                <a:latin typeface="Helvetica Now Bold"/>
                <a:ea typeface="Helvetica Now Bold"/>
                <a:cs typeface="Helvetica Now Bold"/>
                <a:sym typeface="Helvetica Now Bold"/>
              </a:rPr>
              <a:t>PROJECT</a:t>
            </a:r>
          </a:p>
          <a:p>
            <a:pPr algn="l">
              <a:lnSpc>
                <a:spcPts val="8999"/>
              </a:lnSpc>
            </a:pPr>
            <a:r>
              <a:rPr lang="en-US" b="true" sz="9999">
                <a:solidFill>
                  <a:srgbClr val="FFFFFF"/>
                </a:solidFill>
                <a:latin typeface="Helvetica Now Bold"/>
                <a:ea typeface="Helvetica Now Bold"/>
                <a:cs typeface="Helvetica Now Bold"/>
                <a:sym typeface="Helvetica Now Bold"/>
              </a:rPr>
              <a:t>01</a:t>
            </a:r>
          </a:p>
        </p:txBody>
      </p:sp>
      <p:sp>
        <p:nvSpPr>
          <p:cNvPr name="TextBox 7" id="7"/>
          <p:cNvSpPr txBox="true"/>
          <p:nvPr/>
        </p:nvSpPr>
        <p:spPr>
          <a:xfrm rot="0">
            <a:off x="709698" y="5561817"/>
            <a:ext cx="6706231" cy="4400550"/>
          </a:xfrm>
          <a:prstGeom prst="rect">
            <a:avLst/>
          </a:prstGeom>
        </p:spPr>
        <p:txBody>
          <a:bodyPr anchor="t" rtlCol="false" tIns="0" lIns="0" bIns="0" rIns="0">
            <a:spAutoFit/>
          </a:bodyPr>
          <a:lstStyle/>
          <a:p>
            <a:pPr algn="l">
              <a:lnSpc>
                <a:spcPts val="2520"/>
              </a:lnSpc>
            </a:pPr>
            <a:r>
              <a:rPr lang="en-US" sz="2100">
                <a:solidFill>
                  <a:srgbClr val="FFFFFF"/>
                </a:solidFill>
                <a:latin typeface="Helvetica Now"/>
                <a:ea typeface="Helvetica Now"/>
                <a:cs typeface="Helvetica Now"/>
                <a:sym typeface="Helvetica Now"/>
              </a:rPr>
              <a:t>Fundraising for a new locker room at Leaside Memorial Arena allowed for additional design ideas to be incorporated into the final project.</a:t>
            </a:r>
          </a:p>
          <a:p>
            <a:pPr algn="l">
              <a:lnSpc>
                <a:spcPts val="2520"/>
              </a:lnSpc>
            </a:pPr>
          </a:p>
          <a:p>
            <a:pPr algn="l">
              <a:lnSpc>
                <a:spcPts val="2520"/>
              </a:lnSpc>
            </a:pPr>
            <a:r>
              <a:rPr lang="en-US" sz="2100">
                <a:solidFill>
                  <a:srgbClr val="FFFFFF"/>
                </a:solidFill>
                <a:latin typeface="Helvetica Now"/>
                <a:ea typeface="Helvetica Now"/>
                <a:cs typeface="Helvetica Now"/>
                <a:sym typeface="Helvetica Now"/>
              </a:rPr>
              <a:t>Wall Decals with inspirational quotes were added to the design. Also custom name plates with team logo and player name and number to each stall.</a:t>
            </a:r>
          </a:p>
          <a:p>
            <a:pPr algn="l">
              <a:lnSpc>
                <a:spcPts val="2520"/>
              </a:lnSpc>
            </a:pPr>
          </a:p>
          <a:p>
            <a:pPr algn="l">
              <a:lnSpc>
                <a:spcPts val="2520"/>
              </a:lnSpc>
            </a:pPr>
            <a:r>
              <a:rPr lang="en-US" sz="2100">
                <a:solidFill>
                  <a:srgbClr val="FFFFFF"/>
                </a:solidFill>
                <a:latin typeface="Helvetica Now"/>
                <a:ea typeface="Helvetica Now"/>
                <a:cs typeface="Helvetica Now"/>
                <a:sym typeface="Helvetica Now"/>
              </a:rPr>
              <a:t>The room is currently used by the U22 Wildcats. All TLGHA High Performance teams were invited to tour the room and share in the experience of being a Jr Wildcat. </a:t>
            </a:r>
          </a:p>
          <a:p>
            <a:pPr algn="l">
              <a:lnSpc>
                <a:spcPts val="2520"/>
              </a:lnSpc>
            </a:pPr>
          </a:p>
          <a:p>
            <a:pPr algn="l">
              <a:lnSpc>
                <a:spcPts val="2520"/>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242424"/>
        </a:solidFill>
      </p:bgPr>
    </p:bg>
    <p:spTree>
      <p:nvGrpSpPr>
        <p:cNvPr id="1" name=""/>
        <p:cNvGrpSpPr/>
        <p:nvPr/>
      </p:nvGrpSpPr>
      <p:grpSpPr>
        <a:xfrm>
          <a:off x="0" y="0"/>
          <a:ext cx="0" cy="0"/>
          <a:chOff x="0" y="0"/>
          <a:chExt cx="0" cy="0"/>
        </a:xfrm>
      </p:grpSpPr>
      <p:sp>
        <p:nvSpPr>
          <p:cNvPr name="Freeform 2" id="2"/>
          <p:cNvSpPr/>
          <p:nvPr/>
        </p:nvSpPr>
        <p:spPr>
          <a:xfrm flipH="false" flipV="true" rot="5400000">
            <a:off x="8738232" y="848075"/>
            <a:ext cx="10508686" cy="8590850"/>
          </a:xfrm>
          <a:custGeom>
            <a:avLst/>
            <a:gdLst/>
            <a:ahLst/>
            <a:cxnLst/>
            <a:rect r="r" b="b" t="t" l="l"/>
            <a:pathLst>
              <a:path h="8590850" w="10508686">
                <a:moveTo>
                  <a:pt x="0" y="8590850"/>
                </a:moveTo>
                <a:lnTo>
                  <a:pt x="10508686" y="8590850"/>
                </a:lnTo>
                <a:lnTo>
                  <a:pt x="10508686" y="0"/>
                </a:lnTo>
                <a:lnTo>
                  <a:pt x="0" y="0"/>
                </a:lnTo>
                <a:lnTo>
                  <a:pt x="0" y="859085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5988921" y="1132790"/>
            <a:ext cx="11940992" cy="8021421"/>
            <a:chOff x="0" y="0"/>
            <a:chExt cx="15921322" cy="10695228"/>
          </a:xfrm>
        </p:grpSpPr>
        <p:sp>
          <p:nvSpPr>
            <p:cNvPr name="Freeform 4" id="4"/>
            <p:cNvSpPr/>
            <p:nvPr/>
          </p:nvSpPr>
          <p:spPr>
            <a:xfrm flipH="false" flipV="false" rot="0">
              <a:off x="0" y="0"/>
              <a:ext cx="7706649" cy="5137766"/>
            </a:xfrm>
            <a:custGeom>
              <a:avLst/>
              <a:gdLst/>
              <a:ahLst/>
              <a:cxnLst/>
              <a:rect r="r" b="b" t="t" l="l"/>
              <a:pathLst>
                <a:path h="5137766" w="7706649">
                  <a:moveTo>
                    <a:pt x="0" y="0"/>
                  </a:moveTo>
                  <a:lnTo>
                    <a:pt x="7706649" y="0"/>
                  </a:lnTo>
                  <a:lnTo>
                    <a:pt x="7706649" y="5137766"/>
                  </a:lnTo>
                  <a:lnTo>
                    <a:pt x="0" y="5137766"/>
                  </a:lnTo>
                  <a:lnTo>
                    <a:pt x="0" y="0"/>
                  </a:lnTo>
                  <a:close/>
                </a:path>
              </a:pathLst>
            </a:custGeom>
            <a:blipFill>
              <a:blip r:embed="rId4"/>
              <a:stretch>
                <a:fillRect l="0" t="0" r="0" b="0"/>
              </a:stretch>
            </a:blipFill>
          </p:spPr>
        </p:sp>
        <p:sp>
          <p:nvSpPr>
            <p:cNvPr name="Freeform 5" id="5"/>
            <p:cNvSpPr/>
            <p:nvPr/>
          </p:nvSpPr>
          <p:spPr>
            <a:xfrm flipH="false" flipV="false" rot="0">
              <a:off x="0" y="5557462"/>
              <a:ext cx="7706649" cy="5137766"/>
            </a:xfrm>
            <a:custGeom>
              <a:avLst/>
              <a:gdLst/>
              <a:ahLst/>
              <a:cxnLst/>
              <a:rect r="r" b="b" t="t" l="l"/>
              <a:pathLst>
                <a:path h="5137766" w="7706649">
                  <a:moveTo>
                    <a:pt x="0" y="0"/>
                  </a:moveTo>
                  <a:lnTo>
                    <a:pt x="7706649" y="0"/>
                  </a:lnTo>
                  <a:lnTo>
                    <a:pt x="7706649" y="5137766"/>
                  </a:lnTo>
                  <a:lnTo>
                    <a:pt x="0" y="5137766"/>
                  </a:lnTo>
                  <a:lnTo>
                    <a:pt x="0" y="0"/>
                  </a:lnTo>
                  <a:close/>
                </a:path>
              </a:pathLst>
            </a:custGeom>
            <a:blipFill>
              <a:blip r:embed="rId5"/>
              <a:stretch>
                <a:fillRect l="0" t="0" r="0" b="0"/>
              </a:stretch>
            </a:blipFill>
          </p:spPr>
        </p:sp>
        <p:sp>
          <p:nvSpPr>
            <p:cNvPr name="Freeform 6" id="6"/>
            <p:cNvSpPr/>
            <p:nvPr/>
          </p:nvSpPr>
          <p:spPr>
            <a:xfrm flipH="false" flipV="false" rot="0">
              <a:off x="8339138" y="0"/>
              <a:ext cx="7582184" cy="5054789"/>
            </a:xfrm>
            <a:custGeom>
              <a:avLst/>
              <a:gdLst/>
              <a:ahLst/>
              <a:cxnLst/>
              <a:rect r="r" b="b" t="t" l="l"/>
              <a:pathLst>
                <a:path h="5054789" w="7582184">
                  <a:moveTo>
                    <a:pt x="0" y="0"/>
                  </a:moveTo>
                  <a:lnTo>
                    <a:pt x="7582184" y="0"/>
                  </a:lnTo>
                  <a:lnTo>
                    <a:pt x="7582184" y="5054789"/>
                  </a:lnTo>
                  <a:lnTo>
                    <a:pt x="0" y="5054789"/>
                  </a:lnTo>
                  <a:lnTo>
                    <a:pt x="0" y="0"/>
                  </a:lnTo>
                  <a:close/>
                </a:path>
              </a:pathLst>
            </a:custGeom>
            <a:blipFill>
              <a:blip r:embed="rId6"/>
              <a:stretch>
                <a:fillRect l="0" t="0" r="0" b="0"/>
              </a:stretch>
            </a:blipFill>
          </p:spPr>
        </p:sp>
        <p:sp>
          <p:nvSpPr>
            <p:cNvPr name="Freeform 7" id="7"/>
            <p:cNvSpPr/>
            <p:nvPr/>
          </p:nvSpPr>
          <p:spPr>
            <a:xfrm flipH="false" flipV="false" rot="0">
              <a:off x="8339138" y="5557462"/>
              <a:ext cx="7582184" cy="5137766"/>
            </a:xfrm>
            <a:custGeom>
              <a:avLst/>
              <a:gdLst/>
              <a:ahLst/>
              <a:cxnLst/>
              <a:rect r="r" b="b" t="t" l="l"/>
              <a:pathLst>
                <a:path h="5137766" w="7582184">
                  <a:moveTo>
                    <a:pt x="0" y="0"/>
                  </a:moveTo>
                  <a:lnTo>
                    <a:pt x="7582184" y="0"/>
                  </a:lnTo>
                  <a:lnTo>
                    <a:pt x="7582184" y="5137766"/>
                  </a:lnTo>
                  <a:lnTo>
                    <a:pt x="0" y="5137766"/>
                  </a:lnTo>
                  <a:lnTo>
                    <a:pt x="0" y="0"/>
                  </a:lnTo>
                  <a:close/>
                </a:path>
              </a:pathLst>
            </a:custGeom>
            <a:blipFill>
              <a:blip r:embed="rId7"/>
              <a:stretch>
                <a:fillRect l="0" t="-5556" r="0" b="-5556"/>
              </a:stretch>
            </a:blipFill>
          </p:spPr>
        </p:sp>
      </p:grpSp>
      <p:sp>
        <p:nvSpPr>
          <p:cNvPr name="TextBox 8" id="8"/>
          <p:cNvSpPr txBox="true"/>
          <p:nvPr/>
        </p:nvSpPr>
        <p:spPr>
          <a:xfrm rot="0">
            <a:off x="531743" y="1930324"/>
            <a:ext cx="4013762" cy="908064"/>
          </a:xfrm>
          <a:prstGeom prst="rect">
            <a:avLst/>
          </a:prstGeom>
        </p:spPr>
        <p:txBody>
          <a:bodyPr anchor="t" rtlCol="false" tIns="0" lIns="0" bIns="0" rIns="0">
            <a:spAutoFit/>
          </a:bodyPr>
          <a:lstStyle/>
          <a:p>
            <a:pPr algn="l">
              <a:lnSpc>
                <a:spcPts val="3500"/>
              </a:lnSpc>
            </a:pPr>
            <a:r>
              <a:rPr lang="en-US" sz="3500" b="true">
                <a:solidFill>
                  <a:srgbClr val="FFFFFF"/>
                </a:solidFill>
                <a:latin typeface="Helvetica Now Bold"/>
                <a:ea typeface="Helvetica Now Bold"/>
                <a:cs typeface="Helvetica Now Bold"/>
                <a:sym typeface="Helvetica Now Bold"/>
              </a:rPr>
              <a:t>Locker Room Branding</a:t>
            </a:r>
          </a:p>
        </p:txBody>
      </p:sp>
      <p:sp>
        <p:nvSpPr>
          <p:cNvPr name="TextBox 9" id="9"/>
          <p:cNvSpPr txBox="true"/>
          <p:nvPr/>
        </p:nvSpPr>
        <p:spPr>
          <a:xfrm rot="0">
            <a:off x="531743" y="3070301"/>
            <a:ext cx="5130404" cy="5029200"/>
          </a:xfrm>
          <a:prstGeom prst="rect">
            <a:avLst/>
          </a:prstGeom>
        </p:spPr>
        <p:txBody>
          <a:bodyPr anchor="t" rtlCol="false" tIns="0" lIns="0" bIns="0" rIns="0">
            <a:spAutoFit/>
          </a:bodyPr>
          <a:lstStyle/>
          <a:p>
            <a:pPr algn="l">
              <a:lnSpc>
                <a:spcPts val="2520"/>
              </a:lnSpc>
            </a:pPr>
            <a:r>
              <a:rPr lang="en-US" sz="2100">
                <a:solidFill>
                  <a:srgbClr val="FFFFFF"/>
                </a:solidFill>
                <a:latin typeface="Helvetica Now"/>
                <a:ea typeface="Helvetica Now"/>
                <a:cs typeface="Helvetica Now"/>
                <a:sym typeface="Helvetica Now"/>
              </a:rPr>
              <a:t>I collaborated with the TLGHA and U22 players to select inspirational quotes that resonated most with the team, drawing from both our High Performance programming and quotes personally supported by the players. </a:t>
            </a:r>
          </a:p>
          <a:p>
            <a:pPr algn="l">
              <a:lnSpc>
                <a:spcPts val="2520"/>
              </a:lnSpc>
            </a:pPr>
          </a:p>
          <a:p>
            <a:pPr algn="l">
              <a:lnSpc>
                <a:spcPts val="2520"/>
              </a:lnSpc>
            </a:pPr>
            <a:r>
              <a:rPr lang="en-US" sz="2100">
                <a:solidFill>
                  <a:srgbClr val="FFFFFF"/>
                </a:solidFill>
                <a:latin typeface="Helvetica Now"/>
                <a:ea typeface="Helvetica Now"/>
                <a:cs typeface="Helvetica Now"/>
                <a:sym typeface="Helvetica Now"/>
              </a:rPr>
              <a:t>The goal was to create decals that would reflect the drive and emotions that are associated with competing at the Elite level. To maintain consistency and ensure flexibility, the same font family was used across three colors, allowing for adaptable spacing and placement within the locker room. </a:t>
            </a:r>
          </a:p>
          <a:p>
            <a:pPr algn="l">
              <a:lnSpc>
                <a:spcPts val="2520"/>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6D6D6D"/>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13738281" y="-644386"/>
            <a:ext cx="2040636" cy="7058802"/>
          </a:xfrm>
          <a:custGeom>
            <a:avLst/>
            <a:gdLst/>
            <a:ahLst/>
            <a:cxnLst/>
            <a:rect r="r" b="b" t="t" l="l"/>
            <a:pathLst>
              <a:path h="7058802" w="2040636">
                <a:moveTo>
                  <a:pt x="0" y="0"/>
                </a:moveTo>
                <a:lnTo>
                  <a:pt x="2040636" y="0"/>
                </a:lnTo>
                <a:lnTo>
                  <a:pt x="2040636" y="7058802"/>
                </a:lnTo>
                <a:lnTo>
                  <a:pt x="0" y="705880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8590850" y="1288019"/>
            <a:ext cx="5066745" cy="7710963"/>
          </a:xfrm>
          <a:custGeom>
            <a:avLst/>
            <a:gdLst/>
            <a:ahLst/>
            <a:cxnLst/>
            <a:rect r="r" b="b" t="t" l="l"/>
            <a:pathLst>
              <a:path h="7710963" w="5066745">
                <a:moveTo>
                  <a:pt x="0" y="0"/>
                </a:moveTo>
                <a:lnTo>
                  <a:pt x="5066745" y="0"/>
                </a:lnTo>
                <a:lnTo>
                  <a:pt x="5066745" y="7710962"/>
                </a:lnTo>
                <a:lnTo>
                  <a:pt x="0" y="7710962"/>
                </a:lnTo>
                <a:lnTo>
                  <a:pt x="0" y="0"/>
                </a:lnTo>
                <a:close/>
              </a:path>
            </a:pathLst>
          </a:custGeom>
          <a:blipFill>
            <a:blip r:embed="rId4"/>
            <a:stretch>
              <a:fillRect l="0" t="0" r="0" b="0"/>
            </a:stretch>
          </a:blipFill>
        </p:spPr>
      </p:sp>
      <p:sp>
        <p:nvSpPr>
          <p:cNvPr name="Freeform 4" id="4"/>
          <p:cNvSpPr/>
          <p:nvPr/>
        </p:nvSpPr>
        <p:spPr>
          <a:xfrm flipH="false" flipV="true" rot="-5400000">
            <a:off x="-958918" y="848075"/>
            <a:ext cx="10508686" cy="8590850"/>
          </a:xfrm>
          <a:custGeom>
            <a:avLst/>
            <a:gdLst/>
            <a:ahLst/>
            <a:cxnLst/>
            <a:rect r="r" b="b" t="t" l="l"/>
            <a:pathLst>
              <a:path h="8590850" w="10508686">
                <a:moveTo>
                  <a:pt x="0" y="8590850"/>
                </a:moveTo>
                <a:lnTo>
                  <a:pt x="10508686" y="8590850"/>
                </a:lnTo>
                <a:lnTo>
                  <a:pt x="10508686" y="0"/>
                </a:lnTo>
                <a:lnTo>
                  <a:pt x="0" y="0"/>
                </a:lnTo>
                <a:lnTo>
                  <a:pt x="0" y="859085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1717931" y="4353073"/>
            <a:ext cx="5871527" cy="622935"/>
          </a:xfrm>
          <a:prstGeom prst="rect">
            <a:avLst/>
          </a:prstGeom>
        </p:spPr>
        <p:txBody>
          <a:bodyPr anchor="t" rtlCol="false" tIns="0" lIns="0" bIns="0" rIns="0">
            <a:spAutoFit/>
          </a:bodyPr>
          <a:lstStyle/>
          <a:p>
            <a:pPr algn="l">
              <a:lnSpc>
                <a:spcPts val="5040"/>
              </a:lnSpc>
            </a:pPr>
            <a:r>
              <a:rPr lang="en-US" sz="3600" b="true">
                <a:solidFill>
                  <a:srgbClr val="FFFFFF"/>
                </a:solidFill>
                <a:latin typeface="Helvetica Now Bold"/>
                <a:ea typeface="Helvetica Now Bold"/>
                <a:cs typeface="Helvetica Now Bold"/>
                <a:sym typeface="Helvetica Now Bold"/>
              </a:rPr>
              <a:t>Media Guides</a:t>
            </a:r>
          </a:p>
        </p:txBody>
      </p:sp>
      <p:sp>
        <p:nvSpPr>
          <p:cNvPr name="TextBox 6" id="6"/>
          <p:cNvSpPr txBox="true"/>
          <p:nvPr/>
        </p:nvSpPr>
        <p:spPr>
          <a:xfrm rot="0">
            <a:off x="1717931" y="1971824"/>
            <a:ext cx="6704430" cy="2362199"/>
          </a:xfrm>
          <a:prstGeom prst="rect">
            <a:avLst/>
          </a:prstGeom>
        </p:spPr>
        <p:txBody>
          <a:bodyPr anchor="t" rtlCol="false" tIns="0" lIns="0" bIns="0" rIns="0">
            <a:spAutoFit/>
          </a:bodyPr>
          <a:lstStyle/>
          <a:p>
            <a:pPr algn="l">
              <a:lnSpc>
                <a:spcPts val="8999"/>
              </a:lnSpc>
            </a:pPr>
            <a:r>
              <a:rPr lang="en-US" sz="9999" b="true">
                <a:solidFill>
                  <a:srgbClr val="FFFFFF"/>
                </a:solidFill>
                <a:latin typeface="Helvetica Now Bold"/>
                <a:ea typeface="Helvetica Now Bold"/>
                <a:cs typeface="Helvetica Now Bold"/>
                <a:sym typeface="Helvetica Now Bold"/>
              </a:rPr>
              <a:t>PROJECT</a:t>
            </a:r>
          </a:p>
          <a:p>
            <a:pPr algn="l">
              <a:lnSpc>
                <a:spcPts val="8999"/>
              </a:lnSpc>
            </a:pPr>
            <a:r>
              <a:rPr lang="en-US" b="true" sz="9999">
                <a:solidFill>
                  <a:srgbClr val="FFFFFF"/>
                </a:solidFill>
                <a:latin typeface="Helvetica Now Bold"/>
                <a:ea typeface="Helvetica Now Bold"/>
                <a:cs typeface="Helvetica Now Bold"/>
                <a:sym typeface="Helvetica Now Bold"/>
              </a:rPr>
              <a:t>02</a:t>
            </a:r>
          </a:p>
        </p:txBody>
      </p:sp>
      <p:sp>
        <p:nvSpPr>
          <p:cNvPr name="TextBox 7" id="7"/>
          <p:cNvSpPr txBox="true"/>
          <p:nvPr/>
        </p:nvSpPr>
        <p:spPr>
          <a:xfrm rot="0">
            <a:off x="1717931" y="5354807"/>
            <a:ext cx="5513535" cy="2514600"/>
          </a:xfrm>
          <a:prstGeom prst="rect">
            <a:avLst/>
          </a:prstGeom>
        </p:spPr>
        <p:txBody>
          <a:bodyPr anchor="t" rtlCol="false" tIns="0" lIns="0" bIns="0" rIns="0">
            <a:spAutoFit/>
          </a:bodyPr>
          <a:lstStyle/>
          <a:p>
            <a:pPr algn="l">
              <a:lnSpc>
                <a:spcPts val="2520"/>
              </a:lnSpc>
            </a:pPr>
            <a:r>
              <a:rPr lang="en-US" sz="2100">
                <a:solidFill>
                  <a:srgbClr val="FFFFFF"/>
                </a:solidFill>
                <a:latin typeface="Helvetica Now"/>
                <a:ea typeface="Helvetica Now"/>
                <a:cs typeface="Helvetica Now"/>
                <a:sym typeface="Helvetica Now"/>
              </a:rPr>
              <a:t>The 24-page team media guides were thoughtfully designed to provide a detailed overview of the player roster.</a:t>
            </a:r>
          </a:p>
          <a:p>
            <a:pPr algn="l">
              <a:lnSpc>
                <a:spcPts val="2520"/>
              </a:lnSpc>
            </a:pPr>
          </a:p>
          <a:p>
            <a:pPr algn="l">
              <a:lnSpc>
                <a:spcPts val="2520"/>
              </a:lnSpc>
            </a:pPr>
            <a:r>
              <a:rPr lang="en-US" sz="2100">
                <a:solidFill>
                  <a:srgbClr val="FFFFFF"/>
                </a:solidFill>
                <a:latin typeface="Helvetica Now"/>
                <a:ea typeface="Helvetica Now"/>
                <a:cs typeface="Helvetica Now"/>
                <a:sym typeface="Helvetica Now"/>
              </a:rPr>
              <a:t>These guides were strategically distributed to university scouts and coaches at home games and key showcase tournaments.</a:t>
            </a:r>
          </a:p>
          <a:p>
            <a:pPr algn="l">
              <a:lnSpc>
                <a:spcPts val="2520"/>
              </a:lnSpc>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6D6D6D"/>
        </a:solidFill>
      </p:bgPr>
    </p:bg>
    <p:spTree>
      <p:nvGrpSpPr>
        <p:cNvPr id="1" name=""/>
        <p:cNvGrpSpPr/>
        <p:nvPr/>
      </p:nvGrpSpPr>
      <p:grpSpPr>
        <a:xfrm>
          <a:off x="0" y="0"/>
          <a:ext cx="0" cy="0"/>
          <a:chOff x="0" y="0"/>
          <a:chExt cx="0" cy="0"/>
        </a:xfrm>
      </p:grpSpPr>
      <p:sp>
        <p:nvSpPr>
          <p:cNvPr name="Freeform 2" id="2"/>
          <p:cNvSpPr/>
          <p:nvPr/>
        </p:nvSpPr>
        <p:spPr>
          <a:xfrm flipH="false" flipV="true" rot="5400000">
            <a:off x="8738232" y="848075"/>
            <a:ext cx="10508686" cy="8590850"/>
          </a:xfrm>
          <a:custGeom>
            <a:avLst/>
            <a:gdLst/>
            <a:ahLst/>
            <a:cxnLst/>
            <a:rect r="r" b="b" t="t" l="l"/>
            <a:pathLst>
              <a:path h="8590850" w="10508686">
                <a:moveTo>
                  <a:pt x="0" y="8590850"/>
                </a:moveTo>
                <a:lnTo>
                  <a:pt x="10508686" y="8590850"/>
                </a:lnTo>
                <a:lnTo>
                  <a:pt x="10508686" y="0"/>
                </a:lnTo>
                <a:lnTo>
                  <a:pt x="0" y="0"/>
                </a:lnTo>
                <a:lnTo>
                  <a:pt x="0" y="859085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1722727" y="1864697"/>
            <a:ext cx="4986422" cy="7710963"/>
          </a:xfrm>
          <a:custGeom>
            <a:avLst/>
            <a:gdLst/>
            <a:ahLst/>
            <a:cxnLst/>
            <a:rect r="r" b="b" t="t" l="l"/>
            <a:pathLst>
              <a:path h="7710963" w="4986422">
                <a:moveTo>
                  <a:pt x="0" y="0"/>
                </a:moveTo>
                <a:lnTo>
                  <a:pt x="4986423" y="0"/>
                </a:lnTo>
                <a:lnTo>
                  <a:pt x="4986423" y="7710963"/>
                </a:lnTo>
                <a:lnTo>
                  <a:pt x="0" y="7710963"/>
                </a:lnTo>
                <a:lnTo>
                  <a:pt x="0" y="0"/>
                </a:lnTo>
                <a:close/>
              </a:path>
            </a:pathLst>
          </a:custGeom>
          <a:blipFill>
            <a:blip r:embed="rId4"/>
            <a:stretch>
              <a:fillRect l="0" t="0" r="0" b="0"/>
            </a:stretch>
          </a:blipFill>
        </p:spPr>
      </p:sp>
      <p:sp>
        <p:nvSpPr>
          <p:cNvPr name="Freeform 4" id="4"/>
          <p:cNvSpPr/>
          <p:nvPr/>
        </p:nvSpPr>
        <p:spPr>
          <a:xfrm flipH="false" flipV="false" rot="0">
            <a:off x="6274214" y="1864697"/>
            <a:ext cx="4986422" cy="7710963"/>
          </a:xfrm>
          <a:custGeom>
            <a:avLst/>
            <a:gdLst/>
            <a:ahLst/>
            <a:cxnLst/>
            <a:rect r="r" b="b" t="t" l="l"/>
            <a:pathLst>
              <a:path h="7710963" w="4986422">
                <a:moveTo>
                  <a:pt x="0" y="0"/>
                </a:moveTo>
                <a:lnTo>
                  <a:pt x="4986422" y="0"/>
                </a:lnTo>
                <a:lnTo>
                  <a:pt x="4986422" y="7710963"/>
                </a:lnTo>
                <a:lnTo>
                  <a:pt x="0" y="7710963"/>
                </a:lnTo>
                <a:lnTo>
                  <a:pt x="0" y="0"/>
                </a:lnTo>
                <a:close/>
              </a:path>
            </a:pathLst>
          </a:custGeom>
          <a:blipFill>
            <a:blip r:embed="rId5"/>
            <a:stretch>
              <a:fillRect l="0" t="0" r="0" b="0"/>
            </a:stretch>
          </a:blipFill>
        </p:spPr>
      </p:sp>
      <p:sp>
        <p:nvSpPr>
          <p:cNvPr name="Freeform 5" id="5"/>
          <p:cNvSpPr/>
          <p:nvPr/>
        </p:nvSpPr>
        <p:spPr>
          <a:xfrm flipH="false" flipV="false" rot="-5400000">
            <a:off x="1257770" y="-644386"/>
            <a:ext cx="2040636" cy="7058802"/>
          </a:xfrm>
          <a:custGeom>
            <a:avLst/>
            <a:gdLst/>
            <a:ahLst/>
            <a:cxnLst/>
            <a:rect r="r" b="b" t="t" l="l"/>
            <a:pathLst>
              <a:path h="7058802" w="2040636">
                <a:moveTo>
                  <a:pt x="0" y="0"/>
                </a:moveTo>
                <a:lnTo>
                  <a:pt x="2040635" y="0"/>
                </a:lnTo>
                <a:lnTo>
                  <a:pt x="2040635" y="7058802"/>
                </a:lnTo>
                <a:lnTo>
                  <a:pt x="0" y="705880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6" id="6"/>
          <p:cNvSpPr txBox="true"/>
          <p:nvPr/>
        </p:nvSpPr>
        <p:spPr>
          <a:xfrm rot="0">
            <a:off x="531743" y="4348484"/>
            <a:ext cx="4013762" cy="469914"/>
          </a:xfrm>
          <a:prstGeom prst="rect">
            <a:avLst/>
          </a:prstGeom>
        </p:spPr>
        <p:txBody>
          <a:bodyPr anchor="t" rtlCol="false" tIns="0" lIns="0" bIns="0" rIns="0">
            <a:spAutoFit/>
          </a:bodyPr>
          <a:lstStyle/>
          <a:p>
            <a:pPr algn="l">
              <a:lnSpc>
                <a:spcPts val="3500"/>
              </a:lnSpc>
            </a:pPr>
            <a:r>
              <a:rPr lang="en-US" sz="3500" b="true">
                <a:solidFill>
                  <a:srgbClr val="FFFFFF"/>
                </a:solidFill>
                <a:latin typeface="Helvetica Now Bold"/>
                <a:ea typeface="Helvetica Now Bold"/>
                <a:cs typeface="Helvetica Now Bold"/>
                <a:sym typeface="Helvetica Now Bold"/>
              </a:rPr>
              <a:t>Media Guides</a:t>
            </a:r>
          </a:p>
        </p:txBody>
      </p:sp>
      <p:sp>
        <p:nvSpPr>
          <p:cNvPr name="TextBox 7" id="7"/>
          <p:cNvSpPr txBox="true"/>
          <p:nvPr/>
        </p:nvSpPr>
        <p:spPr>
          <a:xfrm rot="0">
            <a:off x="531743" y="5013380"/>
            <a:ext cx="5275745" cy="4400550"/>
          </a:xfrm>
          <a:prstGeom prst="rect">
            <a:avLst/>
          </a:prstGeom>
        </p:spPr>
        <p:txBody>
          <a:bodyPr anchor="t" rtlCol="false" tIns="0" lIns="0" bIns="0" rIns="0">
            <a:spAutoFit/>
          </a:bodyPr>
          <a:lstStyle/>
          <a:p>
            <a:pPr algn="l">
              <a:lnSpc>
                <a:spcPts val="2520"/>
              </a:lnSpc>
            </a:pPr>
            <a:r>
              <a:rPr lang="en-US" sz="2100">
                <a:solidFill>
                  <a:srgbClr val="FFFFFF"/>
                </a:solidFill>
                <a:latin typeface="Helvetica Now"/>
                <a:ea typeface="Helvetica Now"/>
                <a:cs typeface="Helvetica Now"/>
                <a:sym typeface="Helvetica Now"/>
              </a:rPr>
              <a:t>Adobe InDesign used to create the booklet and organize the document each season.</a:t>
            </a:r>
          </a:p>
          <a:p>
            <a:pPr algn="l">
              <a:lnSpc>
                <a:spcPts val="2520"/>
              </a:lnSpc>
            </a:pPr>
          </a:p>
          <a:p>
            <a:pPr algn="l">
              <a:lnSpc>
                <a:spcPts val="2520"/>
              </a:lnSpc>
            </a:pPr>
            <a:r>
              <a:rPr lang="en-US" sz="2100">
                <a:solidFill>
                  <a:srgbClr val="FFFFFF"/>
                </a:solidFill>
                <a:latin typeface="Helvetica Now"/>
                <a:ea typeface="Helvetica Now"/>
                <a:cs typeface="Helvetica Now"/>
                <a:sym typeface="Helvetica Now"/>
              </a:rPr>
              <a:t>Player information was collected for each player and was organized for consistency.</a:t>
            </a:r>
          </a:p>
          <a:p>
            <a:pPr algn="l">
              <a:lnSpc>
                <a:spcPts val="2520"/>
              </a:lnSpc>
            </a:pPr>
          </a:p>
          <a:p>
            <a:pPr algn="l">
              <a:lnSpc>
                <a:spcPts val="2520"/>
              </a:lnSpc>
            </a:pPr>
            <a:r>
              <a:rPr lang="en-US" sz="2100">
                <a:solidFill>
                  <a:srgbClr val="FFFFFF"/>
                </a:solidFill>
                <a:latin typeface="Helvetica Now"/>
                <a:ea typeface="Helvetica Now"/>
                <a:cs typeface="Helvetica Now"/>
                <a:sym typeface="Helvetica Now"/>
              </a:rPr>
              <a:t>Focusing on academic and athletic success to promote and highlight the players’ character and intangibles.</a:t>
            </a:r>
          </a:p>
          <a:p>
            <a:pPr algn="l">
              <a:lnSpc>
                <a:spcPts val="2520"/>
              </a:lnSpc>
            </a:pPr>
          </a:p>
          <a:p>
            <a:pPr algn="l">
              <a:lnSpc>
                <a:spcPts val="2520"/>
              </a:lnSpc>
            </a:pPr>
          </a:p>
          <a:p>
            <a:pPr algn="l">
              <a:lnSpc>
                <a:spcPts val="2520"/>
              </a:lnSpc>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6D6D6D"/>
        </a:solidFill>
      </p:bgPr>
    </p:bg>
    <p:spTree>
      <p:nvGrpSpPr>
        <p:cNvPr id="1" name=""/>
        <p:cNvGrpSpPr/>
        <p:nvPr/>
      </p:nvGrpSpPr>
      <p:grpSpPr>
        <a:xfrm>
          <a:off x="0" y="0"/>
          <a:ext cx="0" cy="0"/>
          <a:chOff x="0" y="0"/>
          <a:chExt cx="0" cy="0"/>
        </a:xfrm>
      </p:grpSpPr>
      <p:sp>
        <p:nvSpPr>
          <p:cNvPr name="Freeform 2" id="2"/>
          <p:cNvSpPr/>
          <p:nvPr/>
        </p:nvSpPr>
        <p:spPr>
          <a:xfrm flipH="false" flipV="true" rot="5400000">
            <a:off x="8738232" y="848075"/>
            <a:ext cx="10508686" cy="8590850"/>
          </a:xfrm>
          <a:custGeom>
            <a:avLst/>
            <a:gdLst/>
            <a:ahLst/>
            <a:cxnLst/>
            <a:rect r="r" b="b" t="t" l="l"/>
            <a:pathLst>
              <a:path h="8590850" w="10508686">
                <a:moveTo>
                  <a:pt x="0" y="8590850"/>
                </a:moveTo>
                <a:lnTo>
                  <a:pt x="10508686" y="8590850"/>
                </a:lnTo>
                <a:lnTo>
                  <a:pt x="10508686" y="0"/>
                </a:lnTo>
                <a:lnTo>
                  <a:pt x="0" y="0"/>
                </a:lnTo>
                <a:lnTo>
                  <a:pt x="0" y="859085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8279068" y="251191"/>
            <a:ext cx="3051899" cy="4719431"/>
          </a:xfrm>
          <a:custGeom>
            <a:avLst/>
            <a:gdLst/>
            <a:ahLst/>
            <a:cxnLst/>
            <a:rect r="r" b="b" t="t" l="l"/>
            <a:pathLst>
              <a:path h="4719431" w="3051899">
                <a:moveTo>
                  <a:pt x="0" y="0"/>
                </a:moveTo>
                <a:lnTo>
                  <a:pt x="3051898" y="0"/>
                </a:lnTo>
                <a:lnTo>
                  <a:pt x="3051898" y="4719431"/>
                </a:lnTo>
                <a:lnTo>
                  <a:pt x="0" y="4719431"/>
                </a:lnTo>
                <a:lnTo>
                  <a:pt x="0" y="0"/>
                </a:lnTo>
                <a:close/>
              </a:path>
            </a:pathLst>
          </a:custGeom>
          <a:blipFill>
            <a:blip r:embed="rId4"/>
            <a:stretch>
              <a:fillRect l="0" t="0" r="0" b="0"/>
            </a:stretch>
          </a:blipFill>
        </p:spPr>
      </p:sp>
      <p:sp>
        <p:nvSpPr>
          <p:cNvPr name="Freeform 4" id="4"/>
          <p:cNvSpPr/>
          <p:nvPr/>
        </p:nvSpPr>
        <p:spPr>
          <a:xfrm flipH="false" flipV="false" rot="0">
            <a:off x="8279068" y="5248688"/>
            <a:ext cx="3053749" cy="4719431"/>
          </a:xfrm>
          <a:custGeom>
            <a:avLst/>
            <a:gdLst/>
            <a:ahLst/>
            <a:cxnLst/>
            <a:rect r="r" b="b" t="t" l="l"/>
            <a:pathLst>
              <a:path h="4719431" w="3053749">
                <a:moveTo>
                  <a:pt x="0" y="0"/>
                </a:moveTo>
                <a:lnTo>
                  <a:pt x="3053749" y="0"/>
                </a:lnTo>
                <a:lnTo>
                  <a:pt x="3053749" y="4719430"/>
                </a:lnTo>
                <a:lnTo>
                  <a:pt x="0" y="4719430"/>
                </a:lnTo>
                <a:lnTo>
                  <a:pt x="0" y="0"/>
                </a:lnTo>
                <a:close/>
              </a:path>
            </a:pathLst>
          </a:custGeom>
          <a:blipFill>
            <a:blip r:embed="rId5"/>
            <a:stretch>
              <a:fillRect l="0" t="0" r="0" b="0"/>
            </a:stretch>
          </a:blipFill>
        </p:spPr>
      </p:sp>
      <p:sp>
        <p:nvSpPr>
          <p:cNvPr name="Freeform 5" id="5"/>
          <p:cNvSpPr/>
          <p:nvPr/>
        </p:nvSpPr>
        <p:spPr>
          <a:xfrm flipH="false" flipV="false" rot="0">
            <a:off x="11669750" y="5248688"/>
            <a:ext cx="3053865" cy="4719431"/>
          </a:xfrm>
          <a:custGeom>
            <a:avLst/>
            <a:gdLst/>
            <a:ahLst/>
            <a:cxnLst/>
            <a:rect r="r" b="b" t="t" l="l"/>
            <a:pathLst>
              <a:path h="4719431" w="3053865">
                <a:moveTo>
                  <a:pt x="0" y="0"/>
                </a:moveTo>
                <a:lnTo>
                  <a:pt x="3053865" y="0"/>
                </a:lnTo>
                <a:lnTo>
                  <a:pt x="3053865" y="4719430"/>
                </a:lnTo>
                <a:lnTo>
                  <a:pt x="0" y="4719430"/>
                </a:lnTo>
                <a:lnTo>
                  <a:pt x="0" y="0"/>
                </a:lnTo>
                <a:close/>
              </a:path>
            </a:pathLst>
          </a:custGeom>
          <a:blipFill>
            <a:blip r:embed="rId6"/>
            <a:stretch>
              <a:fillRect l="0" t="0" r="0" b="0"/>
            </a:stretch>
          </a:blipFill>
        </p:spPr>
      </p:sp>
      <p:sp>
        <p:nvSpPr>
          <p:cNvPr name="Freeform 6" id="6"/>
          <p:cNvSpPr/>
          <p:nvPr/>
        </p:nvSpPr>
        <p:spPr>
          <a:xfrm flipH="false" flipV="false" rot="0">
            <a:off x="11671717" y="251191"/>
            <a:ext cx="3051899" cy="4719431"/>
          </a:xfrm>
          <a:custGeom>
            <a:avLst/>
            <a:gdLst/>
            <a:ahLst/>
            <a:cxnLst/>
            <a:rect r="r" b="b" t="t" l="l"/>
            <a:pathLst>
              <a:path h="4719431" w="3051899">
                <a:moveTo>
                  <a:pt x="0" y="0"/>
                </a:moveTo>
                <a:lnTo>
                  <a:pt x="3051898" y="0"/>
                </a:lnTo>
                <a:lnTo>
                  <a:pt x="3051898" y="4719431"/>
                </a:lnTo>
                <a:lnTo>
                  <a:pt x="0" y="4719431"/>
                </a:lnTo>
                <a:lnTo>
                  <a:pt x="0" y="0"/>
                </a:lnTo>
                <a:close/>
              </a:path>
            </a:pathLst>
          </a:custGeom>
          <a:blipFill>
            <a:blip r:embed="rId7"/>
            <a:stretch>
              <a:fillRect l="0" t="0" r="0" b="0"/>
            </a:stretch>
          </a:blipFill>
        </p:spPr>
      </p:sp>
      <p:sp>
        <p:nvSpPr>
          <p:cNvPr name="Freeform 7" id="7"/>
          <p:cNvSpPr/>
          <p:nvPr/>
        </p:nvSpPr>
        <p:spPr>
          <a:xfrm flipH="false" flipV="false" rot="-5400000">
            <a:off x="2509083" y="-243906"/>
            <a:ext cx="2040636" cy="7058802"/>
          </a:xfrm>
          <a:custGeom>
            <a:avLst/>
            <a:gdLst/>
            <a:ahLst/>
            <a:cxnLst/>
            <a:rect r="r" b="b" t="t" l="l"/>
            <a:pathLst>
              <a:path h="7058802" w="2040636">
                <a:moveTo>
                  <a:pt x="0" y="0"/>
                </a:moveTo>
                <a:lnTo>
                  <a:pt x="2040636" y="0"/>
                </a:lnTo>
                <a:lnTo>
                  <a:pt x="2040636" y="7058803"/>
                </a:lnTo>
                <a:lnTo>
                  <a:pt x="0" y="705880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8" id="8"/>
          <p:cNvSpPr txBox="true"/>
          <p:nvPr/>
        </p:nvSpPr>
        <p:spPr>
          <a:xfrm rot="0">
            <a:off x="1393123" y="4743232"/>
            <a:ext cx="4013762" cy="469914"/>
          </a:xfrm>
          <a:prstGeom prst="rect">
            <a:avLst/>
          </a:prstGeom>
        </p:spPr>
        <p:txBody>
          <a:bodyPr anchor="t" rtlCol="false" tIns="0" lIns="0" bIns="0" rIns="0">
            <a:spAutoFit/>
          </a:bodyPr>
          <a:lstStyle/>
          <a:p>
            <a:pPr algn="l">
              <a:lnSpc>
                <a:spcPts val="3500"/>
              </a:lnSpc>
            </a:pPr>
            <a:r>
              <a:rPr lang="en-US" sz="3500" b="true">
                <a:solidFill>
                  <a:srgbClr val="FFFFFF"/>
                </a:solidFill>
                <a:latin typeface="Helvetica Now Bold"/>
                <a:ea typeface="Helvetica Now Bold"/>
                <a:cs typeface="Helvetica Now Bold"/>
                <a:sym typeface="Helvetica Now Bold"/>
              </a:rPr>
              <a:t>Media Guides</a:t>
            </a:r>
          </a:p>
        </p:txBody>
      </p:sp>
      <p:sp>
        <p:nvSpPr>
          <p:cNvPr name="TextBox 9" id="9"/>
          <p:cNvSpPr txBox="true"/>
          <p:nvPr/>
        </p:nvSpPr>
        <p:spPr>
          <a:xfrm rot="0">
            <a:off x="1393123" y="5408128"/>
            <a:ext cx="5665679" cy="3143250"/>
          </a:xfrm>
          <a:prstGeom prst="rect">
            <a:avLst/>
          </a:prstGeom>
        </p:spPr>
        <p:txBody>
          <a:bodyPr anchor="t" rtlCol="false" tIns="0" lIns="0" bIns="0" rIns="0">
            <a:spAutoFit/>
          </a:bodyPr>
          <a:lstStyle/>
          <a:p>
            <a:pPr algn="l">
              <a:lnSpc>
                <a:spcPts val="2520"/>
              </a:lnSpc>
            </a:pPr>
            <a:r>
              <a:rPr lang="en-US" sz="2100">
                <a:solidFill>
                  <a:srgbClr val="FFFFFF"/>
                </a:solidFill>
                <a:latin typeface="Helvetica Now"/>
                <a:ea typeface="Helvetica Now"/>
                <a:cs typeface="Helvetica Now"/>
                <a:sym typeface="Helvetica Now"/>
              </a:rPr>
              <a:t>As the funding for this booklet was provided through team sponsorship, the player pages are surrounded by sponsorship acknowledgement and additional team details. </a:t>
            </a:r>
          </a:p>
          <a:p>
            <a:pPr algn="l">
              <a:lnSpc>
                <a:spcPts val="2520"/>
              </a:lnSpc>
            </a:pPr>
          </a:p>
          <a:p>
            <a:pPr algn="l">
              <a:lnSpc>
                <a:spcPts val="2520"/>
              </a:lnSpc>
            </a:pPr>
            <a:r>
              <a:rPr lang="en-US" sz="2100">
                <a:solidFill>
                  <a:srgbClr val="FFFFFF"/>
                </a:solidFill>
                <a:latin typeface="Helvetica Now"/>
                <a:ea typeface="Helvetica Now"/>
                <a:cs typeface="Helvetica Now"/>
                <a:sym typeface="Helvetica Now"/>
              </a:rPr>
              <a:t>Including elements such as the team roster and a message from the president was crucial in emphasizing the team's values and identity.</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2109631" y="848075"/>
            <a:ext cx="10508686" cy="8590850"/>
          </a:xfrm>
          <a:custGeom>
            <a:avLst/>
            <a:gdLst/>
            <a:ahLst/>
            <a:cxnLst/>
            <a:rect r="r" b="b" t="t" l="l"/>
            <a:pathLst>
              <a:path h="8590850" w="10508686">
                <a:moveTo>
                  <a:pt x="0" y="0"/>
                </a:moveTo>
                <a:lnTo>
                  <a:pt x="10508686" y="0"/>
                </a:lnTo>
                <a:lnTo>
                  <a:pt x="10508686" y="8590850"/>
                </a:lnTo>
                <a:lnTo>
                  <a:pt x="0" y="85908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13738281" y="1614099"/>
            <a:ext cx="2040636" cy="7058802"/>
          </a:xfrm>
          <a:custGeom>
            <a:avLst/>
            <a:gdLst/>
            <a:ahLst/>
            <a:cxnLst/>
            <a:rect r="r" b="b" t="t" l="l"/>
            <a:pathLst>
              <a:path h="7058802" w="2040636">
                <a:moveTo>
                  <a:pt x="0" y="0"/>
                </a:moveTo>
                <a:lnTo>
                  <a:pt x="2040636" y="0"/>
                </a:lnTo>
                <a:lnTo>
                  <a:pt x="2040636" y="7058802"/>
                </a:lnTo>
                <a:lnTo>
                  <a:pt x="0" y="705880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8606995" y="1974167"/>
            <a:ext cx="3438424" cy="4298030"/>
          </a:xfrm>
          <a:custGeom>
            <a:avLst/>
            <a:gdLst/>
            <a:ahLst/>
            <a:cxnLst/>
            <a:rect r="r" b="b" t="t" l="l"/>
            <a:pathLst>
              <a:path h="4298030" w="3438424">
                <a:moveTo>
                  <a:pt x="0" y="0"/>
                </a:moveTo>
                <a:lnTo>
                  <a:pt x="3438424" y="0"/>
                </a:lnTo>
                <a:lnTo>
                  <a:pt x="3438424" y="4298030"/>
                </a:lnTo>
                <a:lnTo>
                  <a:pt x="0" y="4298030"/>
                </a:lnTo>
                <a:lnTo>
                  <a:pt x="0" y="0"/>
                </a:lnTo>
                <a:close/>
              </a:path>
            </a:pathLst>
          </a:custGeom>
          <a:blipFill>
            <a:blip r:embed="rId6"/>
            <a:stretch>
              <a:fillRect l="0" t="0" r="0" b="0"/>
            </a:stretch>
          </a:blipFill>
        </p:spPr>
      </p:sp>
      <p:sp>
        <p:nvSpPr>
          <p:cNvPr name="Freeform 5" id="5"/>
          <p:cNvSpPr/>
          <p:nvPr/>
        </p:nvSpPr>
        <p:spPr>
          <a:xfrm flipH="false" flipV="false" rot="0">
            <a:off x="12226394" y="4960270"/>
            <a:ext cx="3438424" cy="4298030"/>
          </a:xfrm>
          <a:custGeom>
            <a:avLst/>
            <a:gdLst/>
            <a:ahLst/>
            <a:cxnLst/>
            <a:rect r="r" b="b" t="t" l="l"/>
            <a:pathLst>
              <a:path h="4298030" w="3438424">
                <a:moveTo>
                  <a:pt x="0" y="0"/>
                </a:moveTo>
                <a:lnTo>
                  <a:pt x="3438423" y="0"/>
                </a:lnTo>
                <a:lnTo>
                  <a:pt x="3438423" y="4298030"/>
                </a:lnTo>
                <a:lnTo>
                  <a:pt x="0" y="4298030"/>
                </a:lnTo>
                <a:lnTo>
                  <a:pt x="0" y="0"/>
                </a:lnTo>
                <a:close/>
              </a:path>
            </a:pathLst>
          </a:custGeom>
          <a:blipFill>
            <a:blip r:embed="rId7"/>
            <a:stretch>
              <a:fillRect l="0" t="0" r="0" b="0"/>
            </a:stretch>
          </a:blipFill>
        </p:spPr>
      </p:sp>
      <p:grpSp>
        <p:nvGrpSpPr>
          <p:cNvPr name="Group 6" id="6"/>
          <p:cNvGrpSpPr/>
          <p:nvPr/>
        </p:nvGrpSpPr>
        <p:grpSpPr>
          <a:xfrm rot="0">
            <a:off x="1717931" y="1686074"/>
            <a:ext cx="6704430" cy="6183333"/>
            <a:chOff x="0" y="0"/>
            <a:chExt cx="8939240" cy="8244444"/>
          </a:xfrm>
        </p:grpSpPr>
        <p:sp>
          <p:nvSpPr>
            <p:cNvPr name="TextBox 7" id="7"/>
            <p:cNvSpPr txBox="true"/>
            <p:nvPr/>
          </p:nvSpPr>
          <p:spPr>
            <a:xfrm rot="0">
              <a:off x="0" y="285750"/>
              <a:ext cx="8939240" cy="3244849"/>
            </a:xfrm>
            <a:prstGeom prst="rect">
              <a:avLst/>
            </a:prstGeom>
          </p:spPr>
          <p:txBody>
            <a:bodyPr anchor="t" rtlCol="false" tIns="0" lIns="0" bIns="0" rIns="0">
              <a:spAutoFit/>
            </a:bodyPr>
            <a:lstStyle/>
            <a:p>
              <a:pPr algn="l">
                <a:lnSpc>
                  <a:spcPts val="8999"/>
                </a:lnSpc>
              </a:pPr>
              <a:r>
                <a:rPr lang="en-US" sz="9999" b="true">
                  <a:solidFill>
                    <a:srgbClr val="FFFFFF"/>
                  </a:solidFill>
                  <a:latin typeface="Helvetica Now Bold"/>
                  <a:ea typeface="Helvetica Now Bold"/>
                  <a:cs typeface="Helvetica Now Bold"/>
                  <a:sym typeface="Helvetica Now Bold"/>
                </a:rPr>
                <a:t>PROJECT</a:t>
              </a:r>
            </a:p>
            <a:p>
              <a:pPr algn="l">
                <a:lnSpc>
                  <a:spcPts val="8999"/>
                </a:lnSpc>
              </a:pPr>
              <a:r>
                <a:rPr lang="en-US" b="true" sz="9999">
                  <a:solidFill>
                    <a:srgbClr val="FFFFFF"/>
                  </a:solidFill>
                  <a:latin typeface="Helvetica Now Bold"/>
                  <a:ea typeface="Helvetica Now Bold"/>
                  <a:cs typeface="Helvetica Now Bold"/>
                  <a:sym typeface="Helvetica Now Bold"/>
                </a:rPr>
                <a:t>03</a:t>
              </a:r>
            </a:p>
          </p:txBody>
        </p:sp>
        <p:sp>
          <p:nvSpPr>
            <p:cNvPr name="TextBox 8" id="8"/>
            <p:cNvSpPr txBox="true"/>
            <p:nvPr/>
          </p:nvSpPr>
          <p:spPr>
            <a:xfrm rot="0">
              <a:off x="0" y="3581399"/>
              <a:ext cx="7828702" cy="805180"/>
            </a:xfrm>
            <a:prstGeom prst="rect">
              <a:avLst/>
            </a:prstGeom>
          </p:spPr>
          <p:txBody>
            <a:bodyPr anchor="t" rtlCol="false" tIns="0" lIns="0" bIns="0" rIns="0">
              <a:spAutoFit/>
            </a:bodyPr>
            <a:lstStyle/>
            <a:p>
              <a:pPr algn="l">
                <a:lnSpc>
                  <a:spcPts val="5040"/>
                </a:lnSpc>
              </a:pPr>
              <a:r>
                <a:rPr lang="en-US" sz="3600" b="true">
                  <a:solidFill>
                    <a:srgbClr val="FFFFFF"/>
                  </a:solidFill>
                  <a:latin typeface="Helvetica Now Bold"/>
                  <a:ea typeface="Helvetica Now Bold"/>
                  <a:cs typeface="Helvetica Now Bold"/>
                  <a:sym typeface="Helvetica Now Bold"/>
                </a:rPr>
                <a:t>Social Media </a:t>
              </a:r>
            </a:p>
          </p:txBody>
        </p:sp>
        <p:sp>
          <p:nvSpPr>
            <p:cNvPr name="TextBox 9" id="9"/>
            <p:cNvSpPr txBox="true"/>
            <p:nvPr/>
          </p:nvSpPr>
          <p:spPr>
            <a:xfrm rot="0">
              <a:off x="0" y="4891644"/>
              <a:ext cx="7351380" cy="3352800"/>
            </a:xfrm>
            <a:prstGeom prst="rect">
              <a:avLst/>
            </a:prstGeom>
          </p:spPr>
          <p:txBody>
            <a:bodyPr anchor="t" rtlCol="false" tIns="0" lIns="0" bIns="0" rIns="0">
              <a:spAutoFit/>
            </a:bodyPr>
            <a:lstStyle/>
            <a:p>
              <a:pPr algn="l">
                <a:lnSpc>
                  <a:spcPts val="2520"/>
                </a:lnSpc>
              </a:pPr>
              <a:r>
                <a:rPr lang="en-US" sz="2100">
                  <a:solidFill>
                    <a:srgbClr val="FFFFFF"/>
                  </a:solidFill>
                  <a:latin typeface="Helvetica Now"/>
                  <a:ea typeface="Helvetica Now"/>
                  <a:cs typeface="Helvetica Now"/>
                  <a:sym typeface="Helvetica Now"/>
                </a:rPr>
                <a:t>At STÄRK, part of the audience engagement was acknowledging major tournaments and congratulating teams who made it to those championship weekends. </a:t>
              </a:r>
            </a:p>
            <a:p>
              <a:pPr algn="l">
                <a:lnSpc>
                  <a:spcPts val="2520"/>
                </a:lnSpc>
              </a:pPr>
            </a:p>
            <a:p>
              <a:pPr algn="l">
                <a:lnSpc>
                  <a:spcPts val="2520"/>
                </a:lnSpc>
              </a:pPr>
              <a:r>
                <a:rPr lang="en-US" sz="2100">
                  <a:solidFill>
                    <a:srgbClr val="FFFFFF"/>
                  </a:solidFill>
                  <a:latin typeface="Helvetica Now"/>
                  <a:ea typeface="Helvetica Now"/>
                  <a:cs typeface="Helvetica Now"/>
                  <a:sym typeface="Helvetica Now"/>
                </a:rPr>
                <a:t>Engaging with the audience on asking for tags to which teams they’re representing or who they’re cheering for. </a:t>
              </a:r>
            </a:p>
          </p:txBody>
        </p:sp>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true" rot="5400000">
            <a:off x="8738232" y="848075"/>
            <a:ext cx="10508686" cy="8590850"/>
          </a:xfrm>
          <a:custGeom>
            <a:avLst/>
            <a:gdLst/>
            <a:ahLst/>
            <a:cxnLst/>
            <a:rect r="r" b="b" t="t" l="l"/>
            <a:pathLst>
              <a:path h="8590850" w="10508686">
                <a:moveTo>
                  <a:pt x="0" y="8590850"/>
                </a:moveTo>
                <a:lnTo>
                  <a:pt x="10508686" y="8590850"/>
                </a:lnTo>
                <a:lnTo>
                  <a:pt x="10508686" y="0"/>
                </a:lnTo>
                <a:lnTo>
                  <a:pt x="0" y="0"/>
                </a:lnTo>
                <a:lnTo>
                  <a:pt x="0" y="859085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9788226" y="4123182"/>
            <a:ext cx="5693245" cy="5693245"/>
          </a:xfrm>
          <a:custGeom>
            <a:avLst/>
            <a:gdLst/>
            <a:ahLst/>
            <a:cxnLst/>
            <a:rect r="r" b="b" t="t" l="l"/>
            <a:pathLst>
              <a:path h="5693245" w="5693245">
                <a:moveTo>
                  <a:pt x="0" y="0"/>
                </a:moveTo>
                <a:lnTo>
                  <a:pt x="5693245" y="0"/>
                </a:lnTo>
                <a:lnTo>
                  <a:pt x="5693245" y="5693246"/>
                </a:lnTo>
                <a:lnTo>
                  <a:pt x="0" y="5693246"/>
                </a:lnTo>
                <a:lnTo>
                  <a:pt x="0" y="0"/>
                </a:lnTo>
                <a:close/>
              </a:path>
            </a:pathLst>
          </a:custGeom>
          <a:blipFill>
            <a:blip r:embed="rId4"/>
            <a:stretch>
              <a:fillRect l="0" t="0" r="0" b="0"/>
            </a:stretch>
          </a:blipFill>
        </p:spPr>
      </p:sp>
      <p:sp>
        <p:nvSpPr>
          <p:cNvPr name="Freeform 4" id="4"/>
          <p:cNvSpPr/>
          <p:nvPr/>
        </p:nvSpPr>
        <p:spPr>
          <a:xfrm flipH="false" flipV="false" rot="-5400000">
            <a:off x="1562854" y="1614099"/>
            <a:ext cx="2040636" cy="7058802"/>
          </a:xfrm>
          <a:custGeom>
            <a:avLst/>
            <a:gdLst/>
            <a:ahLst/>
            <a:cxnLst/>
            <a:rect r="r" b="b" t="t" l="l"/>
            <a:pathLst>
              <a:path h="7058802" w="2040636">
                <a:moveTo>
                  <a:pt x="0" y="0"/>
                </a:moveTo>
                <a:lnTo>
                  <a:pt x="2040635" y="0"/>
                </a:lnTo>
                <a:lnTo>
                  <a:pt x="2040635" y="7058802"/>
                </a:lnTo>
                <a:lnTo>
                  <a:pt x="0" y="705880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3378750" y="1270334"/>
            <a:ext cx="5467645" cy="5467645"/>
          </a:xfrm>
          <a:custGeom>
            <a:avLst/>
            <a:gdLst/>
            <a:ahLst/>
            <a:cxnLst/>
            <a:rect r="r" b="b" t="t" l="l"/>
            <a:pathLst>
              <a:path h="5467645" w="5467645">
                <a:moveTo>
                  <a:pt x="0" y="0"/>
                </a:moveTo>
                <a:lnTo>
                  <a:pt x="5467645" y="0"/>
                </a:lnTo>
                <a:lnTo>
                  <a:pt x="5467645" y="5467644"/>
                </a:lnTo>
                <a:lnTo>
                  <a:pt x="0" y="5467644"/>
                </a:lnTo>
                <a:lnTo>
                  <a:pt x="0" y="0"/>
                </a:lnTo>
                <a:close/>
              </a:path>
            </a:pathLst>
          </a:custGeom>
          <a:blipFill>
            <a:blip r:embed="rId7"/>
            <a:stretch>
              <a:fillRect l="0" t="0" r="0" b="0"/>
            </a:stretch>
          </a:blipFill>
        </p:spPr>
      </p:sp>
      <p:sp>
        <p:nvSpPr>
          <p:cNvPr name="TextBox 6" id="6"/>
          <p:cNvSpPr txBox="true"/>
          <p:nvPr/>
        </p:nvSpPr>
        <p:spPr>
          <a:xfrm rot="0">
            <a:off x="9788226" y="1327484"/>
            <a:ext cx="4013762" cy="469914"/>
          </a:xfrm>
          <a:prstGeom prst="rect">
            <a:avLst/>
          </a:prstGeom>
        </p:spPr>
        <p:txBody>
          <a:bodyPr anchor="t" rtlCol="false" tIns="0" lIns="0" bIns="0" rIns="0">
            <a:spAutoFit/>
          </a:bodyPr>
          <a:lstStyle/>
          <a:p>
            <a:pPr algn="l">
              <a:lnSpc>
                <a:spcPts val="3500"/>
              </a:lnSpc>
            </a:pPr>
            <a:r>
              <a:rPr lang="en-US" sz="3500" b="true">
                <a:solidFill>
                  <a:srgbClr val="FFFFFF"/>
                </a:solidFill>
                <a:latin typeface="Helvetica Now Bold"/>
                <a:ea typeface="Helvetica Now Bold"/>
                <a:cs typeface="Helvetica Now Bold"/>
                <a:sym typeface="Helvetica Now Bold"/>
              </a:rPr>
              <a:t>Weekend Preview</a:t>
            </a:r>
          </a:p>
        </p:txBody>
      </p:sp>
      <p:sp>
        <p:nvSpPr>
          <p:cNvPr name="TextBox 7" id="7"/>
          <p:cNvSpPr txBox="true"/>
          <p:nvPr/>
        </p:nvSpPr>
        <p:spPr>
          <a:xfrm rot="0">
            <a:off x="9788226" y="1992380"/>
            <a:ext cx="4335274" cy="2200275"/>
          </a:xfrm>
          <a:prstGeom prst="rect">
            <a:avLst/>
          </a:prstGeom>
        </p:spPr>
        <p:txBody>
          <a:bodyPr anchor="t" rtlCol="false" tIns="0" lIns="0" bIns="0" rIns="0">
            <a:spAutoFit/>
          </a:bodyPr>
          <a:lstStyle/>
          <a:p>
            <a:pPr algn="l">
              <a:lnSpc>
                <a:spcPts val="2520"/>
              </a:lnSpc>
            </a:pPr>
            <a:r>
              <a:rPr lang="en-US" sz="2100">
                <a:solidFill>
                  <a:srgbClr val="FFFFFF"/>
                </a:solidFill>
                <a:latin typeface="Helvetica Now"/>
                <a:ea typeface="Helvetica Now"/>
                <a:cs typeface="Helvetica Now"/>
                <a:sym typeface="Helvetica Now"/>
              </a:rPr>
              <a:t>Posting weekly event previews and results from the week’s games. At times videos of game winning goals would be featured and a different player would be used in each post. </a:t>
            </a:r>
          </a:p>
          <a:p>
            <a:pPr algn="l">
              <a:lnSpc>
                <a:spcPts val="2520"/>
              </a:lnSpc>
            </a:pPr>
            <a:r>
              <a:rPr lang="en-US" sz="2100">
                <a:solidFill>
                  <a:srgbClr val="FFFFFF"/>
                </a:solidFill>
                <a:latin typeface="Helvetica Now"/>
                <a:ea typeface="Helvetica Now"/>
                <a:cs typeface="Helvetica Now"/>
                <a:sym typeface="Helvetica Now"/>
              </a:rPr>
              <a:t> </a:t>
            </a:r>
          </a:p>
        </p:txBody>
      </p:sp>
      <p:sp>
        <p:nvSpPr>
          <p:cNvPr name="TextBox 8" id="8"/>
          <p:cNvSpPr txBox="true"/>
          <p:nvPr/>
        </p:nvSpPr>
        <p:spPr>
          <a:xfrm rot="0">
            <a:off x="3378750" y="7026955"/>
            <a:ext cx="4013762" cy="469914"/>
          </a:xfrm>
          <a:prstGeom prst="rect">
            <a:avLst/>
          </a:prstGeom>
        </p:spPr>
        <p:txBody>
          <a:bodyPr anchor="t" rtlCol="false" tIns="0" lIns="0" bIns="0" rIns="0">
            <a:spAutoFit/>
          </a:bodyPr>
          <a:lstStyle/>
          <a:p>
            <a:pPr algn="l">
              <a:lnSpc>
                <a:spcPts val="3500"/>
              </a:lnSpc>
            </a:pPr>
            <a:r>
              <a:rPr lang="en-US" sz="3500" b="true">
                <a:solidFill>
                  <a:srgbClr val="FFFFFF"/>
                </a:solidFill>
                <a:latin typeface="Helvetica Now Bold"/>
                <a:ea typeface="Helvetica Now Bold"/>
                <a:cs typeface="Helvetica Now Bold"/>
                <a:sym typeface="Helvetica Now Bold"/>
              </a:rPr>
              <a:t>Seniors Night</a:t>
            </a:r>
          </a:p>
        </p:txBody>
      </p:sp>
      <p:sp>
        <p:nvSpPr>
          <p:cNvPr name="TextBox 9" id="9"/>
          <p:cNvSpPr txBox="true"/>
          <p:nvPr/>
        </p:nvSpPr>
        <p:spPr>
          <a:xfrm rot="0">
            <a:off x="3378750" y="7691851"/>
            <a:ext cx="5482157" cy="2200275"/>
          </a:xfrm>
          <a:prstGeom prst="rect">
            <a:avLst/>
          </a:prstGeom>
        </p:spPr>
        <p:txBody>
          <a:bodyPr anchor="t" rtlCol="false" tIns="0" lIns="0" bIns="0" rIns="0">
            <a:spAutoFit/>
          </a:bodyPr>
          <a:lstStyle/>
          <a:p>
            <a:pPr algn="l">
              <a:lnSpc>
                <a:spcPts val="2520"/>
              </a:lnSpc>
            </a:pPr>
            <a:r>
              <a:rPr lang="en-US" sz="2100">
                <a:solidFill>
                  <a:srgbClr val="FFFFFF"/>
                </a:solidFill>
                <a:latin typeface="Helvetica Now"/>
                <a:ea typeface="Helvetica Now"/>
                <a:cs typeface="Helvetica Now"/>
                <a:sym typeface="Helvetica Now"/>
              </a:rPr>
              <a:t>Towards the end of the season, a series of posts was created to highlight our graduating senior players.</a:t>
            </a:r>
          </a:p>
          <a:p>
            <a:pPr algn="l">
              <a:lnSpc>
                <a:spcPts val="2520"/>
              </a:lnSpc>
            </a:pPr>
            <a:r>
              <a:rPr lang="en-US" sz="2100">
                <a:solidFill>
                  <a:srgbClr val="FFFFFF"/>
                </a:solidFill>
                <a:latin typeface="Helvetica Now"/>
                <a:ea typeface="Helvetica Now"/>
                <a:cs typeface="Helvetica Now"/>
                <a:sym typeface="Helvetica Now"/>
              </a:rPr>
              <a:t>With each post featuring a different player leading up to the final home game of the season. Following the event, a recap post was shared to celebrate its success.</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6D6D6D"/>
        </a:solidFill>
      </p:bgPr>
    </p:bg>
    <p:spTree>
      <p:nvGrpSpPr>
        <p:cNvPr id="1" name=""/>
        <p:cNvGrpSpPr/>
        <p:nvPr/>
      </p:nvGrpSpPr>
      <p:grpSpPr>
        <a:xfrm>
          <a:off x="0" y="0"/>
          <a:ext cx="0" cy="0"/>
          <a:chOff x="0" y="0"/>
          <a:chExt cx="0" cy="0"/>
        </a:xfrm>
      </p:grpSpPr>
      <p:sp>
        <p:nvSpPr>
          <p:cNvPr name="Freeform 2" id="2"/>
          <p:cNvSpPr/>
          <p:nvPr/>
        </p:nvSpPr>
        <p:spPr>
          <a:xfrm flipH="false" flipV="false" rot="0">
            <a:off x="8802458" y="14497701"/>
            <a:ext cx="683084" cy="1133749"/>
          </a:xfrm>
          <a:custGeom>
            <a:avLst/>
            <a:gdLst/>
            <a:ahLst/>
            <a:cxnLst/>
            <a:rect r="r" b="b" t="t" l="l"/>
            <a:pathLst>
              <a:path h="1133749" w="683084">
                <a:moveTo>
                  <a:pt x="0" y="0"/>
                </a:moveTo>
                <a:lnTo>
                  <a:pt x="683084" y="0"/>
                </a:lnTo>
                <a:lnTo>
                  <a:pt x="683084" y="1133749"/>
                </a:lnTo>
                <a:lnTo>
                  <a:pt x="0" y="113374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true" rot="-5400000">
            <a:off x="-958918" y="848075"/>
            <a:ext cx="10508686" cy="8590850"/>
          </a:xfrm>
          <a:custGeom>
            <a:avLst/>
            <a:gdLst/>
            <a:ahLst/>
            <a:cxnLst/>
            <a:rect r="r" b="b" t="t" l="l"/>
            <a:pathLst>
              <a:path h="8590850" w="10508686">
                <a:moveTo>
                  <a:pt x="0" y="8590850"/>
                </a:moveTo>
                <a:lnTo>
                  <a:pt x="10508686" y="8590850"/>
                </a:lnTo>
                <a:lnTo>
                  <a:pt x="10508686" y="0"/>
                </a:lnTo>
                <a:lnTo>
                  <a:pt x="0" y="0"/>
                </a:lnTo>
                <a:lnTo>
                  <a:pt x="0" y="859085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5400000">
            <a:off x="2509083" y="-2019299"/>
            <a:ext cx="2040636" cy="7058802"/>
          </a:xfrm>
          <a:custGeom>
            <a:avLst/>
            <a:gdLst/>
            <a:ahLst/>
            <a:cxnLst/>
            <a:rect r="r" b="b" t="t" l="l"/>
            <a:pathLst>
              <a:path h="7058802" w="2040636">
                <a:moveTo>
                  <a:pt x="0" y="0"/>
                </a:moveTo>
                <a:lnTo>
                  <a:pt x="2040636" y="0"/>
                </a:lnTo>
                <a:lnTo>
                  <a:pt x="2040636" y="7058802"/>
                </a:lnTo>
                <a:lnTo>
                  <a:pt x="0" y="705880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8265839" y="2695937"/>
            <a:ext cx="9743720" cy="4895126"/>
          </a:xfrm>
          <a:custGeom>
            <a:avLst/>
            <a:gdLst/>
            <a:ahLst/>
            <a:cxnLst/>
            <a:rect r="r" b="b" t="t" l="l"/>
            <a:pathLst>
              <a:path h="4895126" w="9743720">
                <a:moveTo>
                  <a:pt x="0" y="0"/>
                </a:moveTo>
                <a:lnTo>
                  <a:pt x="9743720" y="0"/>
                </a:lnTo>
                <a:lnTo>
                  <a:pt x="9743720" y="4895126"/>
                </a:lnTo>
                <a:lnTo>
                  <a:pt x="0" y="4895126"/>
                </a:lnTo>
                <a:lnTo>
                  <a:pt x="0" y="0"/>
                </a:lnTo>
                <a:close/>
              </a:path>
            </a:pathLst>
          </a:custGeom>
          <a:blipFill>
            <a:blip r:embed="rId8"/>
            <a:stretch>
              <a:fillRect l="0" t="0" r="0" b="0"/>
            </a:stretch>
          </a:blipFill>
        </p:spPr>
      </p:sp>
      <p:sp>
        <p:nvSpPr>
          <p:cNvPr name="TextBox 6" id="6"/>
          <p:cNvSpPr txBox="true"/>
          <p:nvPr/>
        </p:nvSpPr>
        <p:spPr>
          <a:xfrm rot="0">
            <a:off x="1902393" y="4560083"/>
            <a:ext cx="5871527" cy="622935"/>
          </a:xfrm>
          <a:prstGeom prst="rect">
            <a:avLst/>
          </a:prstGeom>
        </p:spPr>
        <p:txBody>
          <a:bodyPr anchor="t" rtlCol="false" tIns="0" lIns="0" bIns="0" rIns="0">
            <a:spAutoFit/>
          </a:bodyPr>
          <a:lstStyle/>
          <a:p>
            <a:pPr algn="l">
              <a:lnSpc>
                <a:spcPts val="5040"/>
              </a:lnSpc>
            </a:pPr>
            <a:r>
              <a:rPr lang="en-US" sz="3600" b="true">
                <a:solidFill>
                  <a:srgbClr val="EFEFEF"/>
                </a:solidFill>
                <a:latin typeface="Helvetica Now Bold"/>
                <a:ea typeface="Helvetica Now Bold"/>
                <a:cs typeface="Helvetica Now Bold"/>
                <a:sym typeface="Helvetica Now Bold"/>
              </a:rPr>
              <a:t>Player Profiles</a:t>
            </a:r>
          </a:p>
        </p:txBody>
      </p:sp>
      <p:sp>
        <p:nvSpPr>
          <p:cNvPr name="TextBox 7" id="7"/>
          <p:cNvSpPr txBox="true"/>
          <p:nvPr/>
        </p:nvSpPr>
        <p:spPr>
          <a:xfrm rot="0">
            <a:off x="1902393" y="2182008"/>
            <a:ext cx="6704430" cy="2362199"/>
          </a:xfrm>
          <a:prstGeom prst="rect">
            <a:avLst/>
          </a:prstGeom>
        </p:spPr>
        <p:txBody>
          <a:bodyPr anchor="t" rtlCol="false" tIns="0" lIns="0" bIns="0" rIns="0">
            <a:spAutoFit/>
          </a:bodyPr>
          <a:lstStyle/>
          <a:p>
            <a:pPr algn="l">
              <a:lnSpc>
                <a:spcPts val="8999"/>
              </a:lnSpc>
            </a:pPr>
            <a:r>
              <a:rPr lang="en-US" sz="9999" b="true">
                <a:solidFill>
                  <a:srgbClr val="EFEFEF"/>
                </a:solidFill>
                <a:latin typeface="Helvetica Now Bold"/>
                <a:ea typeface="Helvetica Now Bold"/>
                <a:cs typeface="Helvetica Now Bold"/>
                <a:sym typeface="Helvetica Now Bold"/>
              </a:rPr>
              <a:t>PROJECT</a:t>
            </a:r>
          </a:p>
          <a:p>
            <a:pPr algn="l">
              <a:lnSpc>
                <a:spcPts val="8999"/>
              </a:lnSpc>
            </a:pPr>
            <a:r>
              <a:rPr lang="en-US" b="true" sz="9999">
                <a:solidFill>
                  <a:srgbClr val="EFEFEF"/>
                </a:solidFill>
                <a:latin typeface="Helvetica Now Bold"/>
                <a:ea typeface="Helvetica Now Bold"/>
                <a:cs typeface="Helvetica Now Bold"/>
                <a:sym typeface="Helvetica Now Bold"/>
              </a:rPr>
              <a:t>04</a:t>
            </a:r>
          </a:p>
        </p:txBody>
      </p:sp>
      <p:sp>
        <p:nvSpPr>
          <p:cNvPr name="TextBox 8" id="8"/>
          <p:cNvSpPr txBox="true"/>
          <p:nvPr/>
        </p:nvSpPr>
        <p:spPr>
          <a:xfrm rot="0">
            <a:off x="1902393" y="5561817"/>
            <a:ext cx="6037748" cy="3000375"/>
          </a:xfrm>
          <a:prstGeom prst="rect">
            <a:avLst/>
          </a:prstGeom>
        </p:spPr>
        <p:txBody>
          <a:bodyPr anchor="t" rtlCol="false" tIns="0" lIns="0" bIns="0" rIns="0">
            <a:spAutoFit/>
          </a:bodyPr>
          <a:lstStyle/>
          <a:p>
            <a:pPr algn="l">
              <a:lnSpc>
                <a:spcPts val="2639"/>
              </a:lnSpc>
            </a:pPr>
            <a:r>
              <a:rPr lang="en-US" sz="2199">
                <a:solidFill>
                  <a:srgbClr val="EFEFEF"/>
                </a:solidFill>
                <a:latin typeface="Helvetica Now"/>
                <a:ea typeface="Helvetica Now"/>
                <a:cs typeface="Helvetica Now"/>
                <a:sym typeface="Helvetica Now"/>
              </a:rPr>
              <a:t>Developing professional player profiles was essentials to strengthening the team’s brand and fostering a sense of pride and connection among the players and fans.</a:t>
            </a:r>
          </a:p>
          <a:p>
            <a:pPr algn="l">
              <a:lnSpc>
                <a:spcPts val="2639"/>
              </a:lnSpc>
            </a:pPr>
          </a:p>
          <a:p>
            <a:pPr algn="l">
              <a:lnSpc>
                <a:spcPts val="2639"/>
              </a:lnSpc>
            </a:pPr>
            <a:r>
              <a:rPr lang="en-US" sz="2199">
                <a:solidFill>
                  <a:srgbClr val="EFEFEF"/>
                </a:solidFill>
                <a:latin typeface="Helvetica Now"/>
                <a:ea typeface="Helvetica Now"/>
                <a:cs typeface="Helvetica Now"/>
                <a:sym typeface="Helvetica Now"/>
              </a:rPr>
              <a:t>This image was applied to the team website. This could have also been used in any livestream webcasts of the game, or weekly player highlights.</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6D6D6D"/>
        </a:solidFill>
      </p:bgPr>
    </p:bg>
    <p:spTree>
      <p:nvGrpSpPr>
        <p:cNvPr id="1" name=""/>
        <p:cNvGrpSpPr/>
        <p:nvPr/>
      </p:nvGrpSpPr>
      <p:grpSpPr>
        <a:xfrm>
          <a:off x="0" y="0"/>
          <a:ext cx="0" cy="0"/>
          <a:chOff x="0" y="0"/>
          <a:chExt cx="0" cy="0"/>
        </a:xfrm>
      </p:grpSpPr>
      <p:sp>
        <p:nvSpPr>
          <p:cNvPr name="Freeform 2" id="2"/>
          <p:cNvSpPr/>
          <p:nvPr/>
        </p:nvSpPr>
        <p:spPr>
          <a:xfrm flipH="false" flipV="true" rot="5400000">
            <a:off x="8738232" y="848075"/>
            <a:ext cx="10508686" cy="8590850"/>
          </a:xfrm>
          <a:custGeom>
            <a:avLst/>
            <a:gdLst/>
            <a:ahLst/>
            <a:cxnLst/>
            <a:rect r="r" b="b" t="t" l="l"/>
            <a:pathLst>
              <a:path h="8590850" w="10508686">
                <a:moveTo>
                  <a:pt x="0" y="8590850"/>
                </a:moveTo>
                <a:lnTo>
                  <a:pt x="10508686" y="8590850"/>
                </a:lnTo>
                <a:lnTo>
                  <a:pt x="10508686" y="0"/>
                </a:lnTo>
                <a:lnTo>
                  <a:pt x="0" y="0"/>
                </a:lnTo>
                <a:lnTo>
                  <a:pt x="0" y="859085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1257770" y="-644386"/>
            <a:ext cx="2040636" cy="7058802"/>
          </a:xfrm>
          <a:custGeom>
            <a:avLst/>
            <a:gdLst/>
            <a:ahLst/>
            <a:cxnLst/>
            <a:rect r="r" b="b" t="t" l="l"/>
            <a:pathLst>
              <a:path h="7058802" w="2040636">
                <a:moveTo>
                  <a:pt x="0" y="0"/>
                </a:moveTo>
                <a:lnTo>
                  <a:pt x="2040635" y="0"/>
                </a:lnTo>
                <a:lnTo>
                  <a:pt x="2040635" y="7058802"/>
                </a:lnTo>
                <a:lnTo>
                  <a:pt x="0" y="705880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9452112" y="848149"/>
            <a:ext cx="5601853" cy="8590701"/>
          </a:xfrm>
          <a:custGeom>
            <a:avLst/>
            <a:gdLst/>
            <a:ahLst/>
            <a:cxnLst/>
            <a:rect r="r" b="b" t="t" l="l"/>
            <a:pathLst>
              <a:path h="8590701" w="5601853">
                <a:moveTo>
                  <a:pt x="0" y="0"/>
                </a:moveTo>
                <a:lnTo>
                  <a:pt x="5601853" y="0"/>
                </a:lnTo>
                <a:lnTo>
                  <a:pt x="5601853" y="8590702"/>
                </a:lnTo>
                <a:lnTo>
                  <a:pt x="0" y="8590702"/>
                </a:lnTo>
                <a:lnTo>
                  <a:pt x="0" y="0"/>
                </a:lnTo>
                <a:close/>
              </a:path>
            </a:pathLst>
          </a:custGeom>
          <a:blipFill>
            <a:blip r:embed="rId6"/>
            <a:stretch>
              <a:fillRect l="0" t="0" r="0" b="0"/>
            </a:stretch>
          </a:blipFill>
        </p:spPr>
      </p:sp>
      <p:sp>
        <p:nvSpPr>
          <p:cNvPr name="TextBox 5" id="5"/>
          <p:cNvSpPr txBox="true"/>
          <p:nvPr/>
        </p:nvSpPr>
        <p:spPr>
          <a:xfrm rot="0">
            <a:off x="1028700" y="4201122"/>
            <a:ext cx="5189893" cy="469914"/>
          </a:xfrm>
          <a:prstGeom prst="rect">
            <a:avLst/>
          </a:prstGeom>
        </p:spPr>
        <p:txBody>
          <a:bodyPr anchor="t" rtlCol="false" tIns="0" lIns="0" bIns="0" rIns="0">
            <a:spAutoFit/>
          </a:bodyPr>
          <a:lstStyle/>
          <a:p>
            <a:pPr algn="l">
              <a:lnSpc>
                <a:spcPts val="3500"/>
              </a:lnSpc>
            </a:pPr>
            <a:r>
              <a:rPr lang="en-US" sz="3500" b="true">
                <a:solidFill>
                  <a:srgbClr val="FFFFFF"/>
                </a:solidFill>
                <a:latin typeface="Helvetica Now Bold"/>
                <a:ea typeface="Helvetica Now Bold"/>
                <a:cs typeface="Helvetica Now Bold"/>
                <a:sym typeface="Helvetica Now Bold"/>
              </a:rPr>
              <a:t>Player Profiles</a:t>
            </a:r>
          </a:p>
        </p:txBody>
      </p:sp>
      <p:sp>
        <p:nvSpPr>
          <p:cNvPr name="TextBox 6" id="6"/>
          <p:cNvSpPr txBox="true"/>
          <p:nvPr/>
        </p:nvSpPr>
        <p:spPr>
          <a:xfrm rot="0">
            <a:off x="1028700" y="4866019"/>
            <a:ext cx="7213870" cy="4714875"/>
          </a:xfrm>
          <a:prstGeom prst="rect">
            <a:avLst/>
          </a:prstGeom>
        </p:spPr>
        <p:txBody>
          <a:bodyPr anchor="t" rtlCol="false" tIns="0" lIns="0" bIns="0" rIns="0">
            <a:spAutoFit/>
          </a:bodyPr>
          <a:lstStyle/>
          <a:p>
            <a:pPr algn="l">
              <a:lnSpc>
                <a:spcPts val="2520"/>
              </a:lnSpc>
            </a:pPr>
            <a:r>
              <a:rPr lang="en-US" sz="2100">
                <a:solidFill>
                  <a:srgbClr val="FFFFFF"/>
                </a:solidFill>
                <a:latin typeface="Helvetica Now"/>
                <a:ea typeface="Helvetica Now"/>
                <a:cs typeface="Helvetica Now"/>
                <a:sym typeface="Helvetica Now"/>
              </a:rPr>
              <a:t>Each season the team ran community initiatives to support local food banks or sock drives. This poster represented one team competing for the most amount of items for a local food drive.</a:t>
            </a:r>
          </a:p>
          <a:p>
            <a:pPr algn="l">
              <a:lnSpc>
                <a:spcPts val="2520"/>
              </a:lnSpc>
            </a:pPr>
          </a:p>
          <a:p>
            <a:pPr algn="l">
              <a:lnSpc>
                <a:spcPts val="2520"/>
              </a:lnSpc>
            </a:pPr>
            <a:r>
              <a:rPr lang="en-US" sz="2100">
                <a:solidFill>
                  <a:srgbClr val="FFFFFF"/>
                </a:solidFill>
                <a:latin typeface="Helvetica Now"/>
                <a:ea typeface="Helvetica Now"/>
                <a:cs typeface="Helvetica Now"/>
                <a:sym typeface="Helvetica Now"/>
              </a:rPr>
              <a:t>Player profiles were used for various applications, including posters for the donation bins. </a:t>
            </a:r>
          </a:p>
          <a:p>
            <a:pPr algn="l">
              <a:lnSpc>
                <a:spcPts val="2520"/>
              </a:lnSpc>
            </a:pPr>
            <a:r>
              <a:rPr lang="en-US" sz="2100">
                <a:solidFill>
                  <a:srgbClr val="FFFFFF"/>
                </a:solidFill>
                <a:latin typeface="Helvetica Now"/>
                <a:ea typeface="Helvetica Now"/>
                <a:cs typeface="Helvetica Now"/>
                <a:sym typeface="Helvetica Now"/>
              </a:rPr>
              <a:t>Trimming the photo to adjust the frame size allowed us to use multiple profiles for food drive posters.</a:t>
            </a:r>
          </a:p>
          <a:p>
            <a:pPr algn="l">
              <a:lnSpc>
                <a:spcPts val="2520"/>
              </a:lnSpc>
            </a:pPr>
          </a:p>
          <a:p>
            <a:pPr algn="l">
              <a:lnSpc>
                <a:spcPts val="2520"/>
              </a:lnSpc>
            </a:pPr>
            <a:r>
              <a:rPr lang="en-US" sz="2100">
                <a:solidFill>
                  <a:srgbClr val="FFFFFF"/>
                </a:solidFill>
                <a:latin typeface="Helvetica Now"/>
                <a:ea typeface="Helvetica Now"/>
                <a:cs typeface="Helvetica Now"/>
                <a:sym typeface="Helvetica Now"/>
              </a:rPr>
              <a:t>Increasing visibility of the players around the rink provided more interaction with the youth members of the Association, encouraging following on social media and attending home games. </a:t>
            </a:r>
          </a:p>
          <a:p>
            <a:pPr algn="l">
              <a:lnSpc>
                <a:spcPts val="2520"/>
              </a:lnSpc>
            </a:pP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2109631" y="848075"/>
            <a:ext cx="10508686" cy="8590850"/>
          </a:xfrm>
          <a:custGeom>
            <a:avLst/>
            <a:gdLst/>
            <a:ahLst/>
            <a:cxnLst/>
            <a:rect r="r" b="b" t="t" l="l"/>
            <a:pathLst>
              <a:path h="8590850" w="10508686">
                <a:moveTo>
                  <a:pt x="0" y="0"/>
                </a:moveTo>
                <a:lnTo>
                  <a:pt x="10508686" y="0"/>
                </a:lnTo>
                <a:lnTo>
                  <a:pt x="10508686" y="8590850"/>
                </a:lnTo>
                <a:lnTo>
                  <a:pt x="0" y="85908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13738281" y="1614099"/>
            <a:ext cx="2040636" cy="7058802"/>
          </a:xfrm>
          <a:custGeom>
            <a:avLst/>
            <a:gdLst/>
            <a:ahLst/>
            <a:cxnLst/>
            <a:rect r="r" b="b" t="t" l="l"/>
            <a:pathLst>
              <a:path h="7058802" w="2040636">
                <a:moveTo>
                  <a:pt x="0" y="0"/>
                </a:moveTo>
                <a:lnTo>
                  <a:pt x="2040636" y="0"/>
                </a:lnTo>
                <a:lnTo>
                  <a:pt x="2040636" y="7058802"/>
                </a:lnTo>
                <a:lnTo>
                  <a:pt x="0" y="705880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pic>
        <p:nvPicPr>
          <p:cNvPr name="Picture 4" id="4">
            <a:hlinkClick action="ppaction://media"/>
          </p:cNvPr>
          <p:cNvPicPr>
            <a:picLocks noChangeAspect="true"/>
          </p:cNvPicPr>
          <p:nvPr>
            <a:videoFile r:link="rId7"/>
            <p:extLst>
              <p:ext uri="{DAA4B4D4-6D71-4841-9C94-3DE7FCFB9230}">
                <p14:media xmlns:p14="http://schemas.microsoft.com/office/powerpoint/2010/main" r:embed="rId8"/>
              </p:ext>
            </p:extLst>
          </p:nvPr>
        </p:nvPicPr>
        <p:blipFill>
          <a:blip r:embed="rId6"/>
          <a:srcRect l="0" t="0" r="0" b="0"/>
          <a:stretch>
            <a:fillRect/>
          </a:stretch>
        </p:blipFill>
        <p:spPr>
          <a:xfrm flipH="false" flipV="false" rot="0">
            <a:off x="6508073" y="1899341"/>
            <a:ext cx="11534787" cy="6488318"/>
          </a:xfrm>
          <a:prstGeom prst="rect">
            <a:avLst/>
          </a:prstGeom>
        </p:spPr>
      </p:pic>
      <p:sp>
        <p:nvSpPr>
          <p:cNvPr name="TextBox 5" id="5"/>
          <p:cNvSpPr txBox="true"/>
          <p:nvPr/>
        </p:nvSpPr>
        <p:spPr>
          <a:xfrm rot="0">
            <a:off x="474899" y="1314450"/>
            <a:ext cx="6033174" cy="2362199"/>
          </a:xfrm>
          <a:prstGeom prst="rect">
            <a:avLst/>
          </a:prstGeom>
        </p:spPr>
        <p:txBody>
          <a:bodyPr anchor="t" rtlCol="false" tIns="0" lIns="0" bIns="0" rIns="0">
            <a:spAutoFit/>
          </a:bodyPr>
          <a:lstStyle/>
          <a:p>
            <a:pPr algn="l">
              <a:lnSpc>
                <a:spcPts val="8999"/>
              </a:lnSpc>
            </a:pPr>
            <a:r>
              <a:rPr lang="en-US" sz="9999" b="true">
                <a:solidFill>
                  <a:srgbClr val="FFFFFF"/>
                </a:solidFill>
                <a:latin typeface="Helvetica Now Bold"/>
                <a:ea typeface="Helvetica Now Bold"/>
                <a:cs typeface="Helvetica Now Bold"/>
                <a:sym typeface="Helvetica Now Bold"/>
              </a:rPr>
              <a:t>PROJECT</a:t>
            </a:r>
          </a:p>
          <a:p>
            <a:pPr algn="l">
              <a:lnSpc>
                <a:spcPts val="8999"/>
              </a:lnSpc>
            </a:pPr>
            <a:r>
              <a:rPr lang="en-US" b="true" sz="9999">
                <a:solidFill>
                  <a:srgbClr val="FFFFFF"/>
                </a:solidFill>
                <a:latin typeface="Helvetica Now Bold"/>
                <a:ea typeface="Helvetica Now Bold"/>
                <a:cs typeface="Helvetica Now Bold"/>
                <a:sym typeface="Helvetica Now Bold"/>
              </a:rPr>
              <a:t>05</a:t>
            </a:r>
          </a:p>
        </p:txBody>
      </p:sp>
      <p:sp>
        <p:nvSpPr>
          <p:cNvPr name="TextBox 6" id="6"/>
          <p:cNvSpPr txBox="true"/>
          <p:nvPr/>
        </p:nvSpPr>
        <p:spPr>
          <a:xfrm rot="0">
            <a:off x="315417" y="3695699"/>
            <a:ext cx="5283662" cy="622935"/>
          </a:xfrm>
          <a:prstGeom prst="rect">
            <a:avLst/>
          </a:prstGeom>
        </p:spPr>
        <p:txBody>
          <a:bodyPr anchor="t" rtlCol="false" tIns="0" lIns="0" bIns="0" rIns="0">
            <a:spAutoFit/>
          </a:bodyPr>
          <a:lstStyle/>
          <a:p>
            <a:pPr algn="l">
              <a:lnSpc>
                <a:spcPts val="5040"/>
              </a:lnSpc>
            </a:pPr>
            <a:r>
              <a:rPr lang="en-US" sz="3600" b="true">
                <a:solidFill>
                  <a:srgbClr val="FFFFFF"/>
                </a:solidFill>
                <a:latin typeface="Helvetica Now Bold"/>
                <a:ea typeface="Helvetica Now Bold"/>
                <a:cs typeface="Helvetica Now Bold"/>
                <a:sym typeface="Helvetica Now Bold"/>
              </a:rPr>
              <a:t>Product Video</a:t>
            </a:r>
          </a:p>
        </p:txBody>
      </p:sp>
      <p:sp>
        <p:nvSpPr>
          <p:cNvPr name="TextBox 7" id="7"/>
          <p:cNvSpPr txBox="true"/>
          <p:nvPr/>
        </p:nvSpPr>
        <p:spPr>
          <a:xfrm rot="0">
            <a:off x="474899" y="4697433"/>
            <a:ext cx="5662603" cy="5029200"/>
          </a:xfrm>
          <a:prstGeom prst="rect">
            <a:avLst/>
          </a:prstGeom>
        </p:spPr>
        <p:txBody>
          <a:bodyPr anchor="t" rtlCol="false" tIns="0" lIns="0" bIns="0" rIns="0">
            <a:spAutoFit/>
          </a:bodyPr>
          <a:lstStyle/>
          <a:p>
            <a:pPr algn="l">
              <a:lnSpc>
                <a:spcPts val="2520"/>
              </a:lnSpc>
            </a:pPr>
            <a:r>
              <a:rPr lang="en-US" sz="2100">
                <a:solidFill>
                  <a:srgbClr val="FFFFFF"/>
                </a:solidFill>
                <a:latin typeface="Helvetica Now"/>
                <a:ea typeface="Helvetica Now"/>
                <a:cs typeface="Helvetica Now"/>
                <a:sym typeface="Helvetica Now"/>
              </a:rPr>
              <a:t>At STÄRK, we launched a bag campaign to promote stock carry bags with a focus on durability and strength. The key message was, “Designed for players, built for life on the road’. </a:t>
            </a:r>
          </a:p>
          <a:p>
            <a:pPr algn="l">
              <a:lnSpc>
                <a:spcPts val="2520"/>
              </a:lnSpc>
            </a:pPr>
            <a:r>
              <a:rPr lang="en-US" sz="2100">
                <a:solidFill>
                  <a:srgbClr val="FFFFFF"/>
                </a:solidFill>
                <a:latin typeface="Helvetica Now"/>
                <a:ea typeface="Helvetica Now"/>
                <a:cs typeface="Helvetica Now"/>
                <a:sym typeface="Helvetica Now"/>
              </a:rPr>
              <a:t>Featured is the extended video. We ran 3 shorter versions for our social media channels which focused on benefits and features of the bags.</a:t>
            </a:r>
          </a:p>
          <a:p>
            <a:pPr algn="l">
              <a:lnSpc>
                <a:spcPts val="2520"/>
              </a:lnSpc>
            </a:pPr>
          </a:p>
          <a:p>
            <a:pPr algn="l">
              <a:lnSpc>
                <a:spcPts val="2520"/>
              </a:lnSpc>
            </a:pPr>
            <a:r>
              <a:rPr lang="en-US" sz="2100">
                <a:solidFill>
                  <a:srgbClr val="FFFFFF"/>
                </a:solidFill>
                <a:latin typeface="Helvetica Now"/>
                <a:ea typeface="Helvetica Now"/>
                <a:cs typeface="Helvetica Now"/>
                <a:sym typeface="Helvetica Now"/>
              </a:rPr>
              <a:t>A second campaign to begin in May will feature our custom team bags with an instructional video for youtube on using our web customizer to create your own custom team carry bag.</a:t>
            </a:r>
          </a:p>
          <a:p>
            <a:pPr algn="l">
              <a:lnSpc>
                <a:spcPts val="2520"/>
              </a:lnSpc>
            </a:pPr>
          </a:p>
        </p:txBody>
      </p:sp>
    </p:spTree>
  </p:cSld>
  <p:clrMapOvr>
    <a:masterClrMapping/>
  </p:clrMapOvr>
  <p:timing>
    <p:tnLst>
      <p:par>
        <p:cTn dur="indefinite" restart="never" nodeType="tmRoot">
          <p:childTnLst>
            <p:video>
              <p:cMediaNode vol="100000">
                <p:cTn fill="hold" display="false">
                  <p:stCondLst>
                    <p:cond delay="indefinite"/>
                  </p:stCondLst>
                </p:cTn>
                <p:tgtEl>
                  <p:spTgt spid="4"/>
                </p:tgtEl>
              </p:cMediaNode>
            </p:video>
          </p:childTnLst>
        </p:cTn>
      </p:par>
    </p:tnLst>
  </p:timing>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242424"/>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9114800" y="1113800"/>
            <a:ext cx="10508686" cy="7837714"/>
          </a:xfrm>
          <a:custGeom>
            <a:avLst/>
            <a:gdLst/>
            <a:ahLst/>
            <a:cxnLst/>
            <a:rect r="r" b="b" t="t" l="l"/>
            <a:pathLst>
              <a:path h="7837714" w="10508686">
                <a:moveTo>
                  <a:pt x="0" y="0"/>
                </a:moveTo>
                <a:lnTo>
                  <a:pt x="10508686" y="0"/>
                </a:lnTo>
                <a:lnTo>
                  <a:pt x="10508686" y="7837714"/>
                </a:lnTo>
                <a:lnTo>
                  <a:pt x="0" y="7837714"/>
                </a:lnTo>
                <a:lnTo>
                  <a:pt x="0" y="0"/>
                </a:lnTo>
                <a:close/>
              </a:path>
            </a:pathLst>
          </a:custGeom>
          <a:blipFill>
            <a:blip r:embed="rId2">
              <a:extLst>
                <a:ext uri="{96DAC541-7B7A-43D3-8B79-37D633B846F1}">
                  <asvg:svgBlip xmlns:asvg="http://schemas.microsoft.com/office/drawing/2016/SVG/main" r:embed="rId3"/>
                </a:ext>
              </a:extLst>
            </a:blip>
            <a:stretch>
              <a:fillRect l="0" t="-9609" r="0" b="0"/>
            </a:stretch>
          </a:blipFill>
        </p:spPr>
      </p:sp>
      <p:sp>
        <p:nvSpPr>
          <p:cNvPr name="Freeform 3" id="3"/>
          <p:cNvSpPr/>
          <p:nvPr/>
        </p:nvSpPr>
        <p:spPr>
          <a:xfrm flipH="false" flipV="false" rot="-5400000">
            <a:off x="2509083" y="1614099"/>
            <a:ext cx="2040636" cy="7058802"/>
          </a:xfrm>
          <a:custGeom>
            <a:avLst/>
            <a:gdLst/>
            <a:ahLst/>
            <a:cxnLst/>
            <a:rect r="r" b="b" t="t" l="l"/>
            <a:pathLst>
              <a:path h="7058802" w="2040636">
                <a:moveTo>
                  <a:pt x="0" y="0"/>
                </a:moveTo>
                <a:lnTo>
                  <a:pt x="2040636" y="0"/>
                </a:lnTo>
                <a:lnTo>
                  <a:pt x="2040636" y="7058802"/>
                </a:lnTo>
                <a:lnTo>
                  <a:pt x="0" y="705880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4" id="4"/>
          <p:cNvSpPr/>
          <p:nvPr/>
        </p:nvSpPr>
        <p:spPr>
          <a:xfrm>
            <a:off x="7396122" y="5405945"/>
            <a:ext cx="5548002" cy="3627"/>
          </a:xfrm>
          <a:prstGeom prst="line">
            <a:avLst/>
          </a:prstGeom>
          <a:ln cap="flat" w="19050">
            <a:solidFill>
              <a:srgbClr val="1649FF"/>
            </a:solidFill>
            <a:prstDash val="solid"/>
            <a:headEnd type="none" len="sm" w="sm"/>
            <a:tailEnd type="none" len="sm" w="sm"/>
          </a:ln>
        </p:spPr>
      </p:sp>
      <p:sp>
        <p:nvSpPr>
          <p:cNvPr name="TextBox 5" id="5"/>
          <p:cNvSpPr txBox="true"/>
          <p:nvPr/>
        </p:nvSpPr>
        <p:spPr>
          <a:xfrm rot="0">
            <a:off x="7396116" y="3921344"/>
            <a:ext cx="9863184" cy="1377919"/>
          </a:xfrm>
          <a:prstGeom prst="rect">
            <a:avLst/>
          </a:prstGeom>
        </p:spPr>
        <p:txBody>
          <a:bodyPr anchor="t" rtlCol="false" tIns="0" lIns="0" bIns="0" rIns="0">
            <a:spAutoFit/>
          </a:bodyPr>
          <a:lstStyle/>
          <a:p>
            <a:pPr algn="l">
              <a:lnSpc>
                <a:spcPts val="11201"/>
              </a:lnSpc>
            </a:pPr>
            <a:r>
              <a:rPr lang="en-US" sz="8001" spc="400">
                <a:solidFill>
                  <a:srgbClr val="FFFFFF"/>
                </a:solidFill>
                <a:latin typeface="Helvetica Now"/>
                <a:ea typeface="Helvetica Now"/>
                <a:cs typeface="Helvetica Now"/>
                <a:sym typeface="Helvetica Now"/>
              </a:rPr>
              <a:t>MICHELLE JANUS</a:t>
            </a:r>
          </a:p>
        </p:txBody>
      </p:sp>
      <p:sp>
        <p:nvSpPr>
          <p:cNvPr name="TextBox 6" id="6"/>
          <p:cNvSpPr txBox="true"/>
          <p:nvPr/>
        </p:nvSpPr>
        <p:spPr>
          <a:xfrm rot="0">
            <a:off x="7396116" y="5401725"/>
            <a:ext cx="8062542" cy="1844675"/>
          </a:xfrm>
          <a:prstGeom prst="rect">
            <a:avLst/>
          </a:prstGeom>
        </p:spPr>
        <p:txBody>
          <a:bodyPr anchor="t" rtlCol="false" tIns="0" lIns="0" bIns="0" rIns="0">
            <a:spAutoFit/>
          </a:bodyPr>
          <a:lstStyle/>
          <a:p>
            <a:pPr algn="l">
              <a:lnSpc>
                <a:spcPts val="4900"/>
              </a:lnSpc>
            </a:pPr>
            <a:r>
              <a:rPr lang="en-US" sz="3500">
                <a:solidFill>
                  <a:srgbClr val="FFFFFF"/>
                </a:solidFill>
                <a:latin typeface="Helvetica Now"/>
                <a:ea typeface="Helvetica Now"/>
                <a:cs typeface="Helvetica Now"/>
                <a:sym typeface="Helvetica Now"/>
              </a:rPr>
              <a:t>LinkedIn Profile: michelle-janus-262</a:t>
            </a:r>
          </a:p>
          <a:p>
            <a:pPr algn="l">
              <a:lnSpc>
                <a:spcPts val="4900"/>
              </a:lnSpc>
            </a:pPr>
            <a:r>
              <a:rPr lang="en-US" sz="3500">
                <a:solidFill>
                  <a:srgbClr val="FFFFFF"/>
                </a:solidFill>
                <a:latin typeface="Helvetica Now"/>
                <a:ea typeface="Helvetica Now"/>
                <a:cs typeface="Helvetica Now"/>
                <a:sym typeface="Helvetica Now"/>
              </a:rPr>
              <a:t>michelle.p.janus@gmail.com</a:t>
            </a:r>
          </a:p>
          <a:p>
            <a:pPr algn="l">
              <a:lnSpc>
                <a:spcPts val="4900"/>
              </a:lnSpc>
            </a:pPr>
            <a:r>
              <a:rPr lang="en-US" sz="3500">
                <a:solidFill>
                  <a:srgbClr val="FFFFFF"/>
                </a:solidFill>
                <a:latin typeface="Helvetica Now"/>
                <a:ea typeface="Helvetica Now"/>
                <a:cs typeface="Helvetica Now"/>
                <a:sym typeface="Helvetica Now"/>
              </a:rPr>
              <a:t>(905) 512-5073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DAGbFMk5x14</dc:identifier>
  <dcterms:modified xsi:type="dcterms:W3CDTF">2011-08-01T06:04:30Z</dcterms:modified>
  <cp:revision>1</cp:revision>
  <dc:title>Michelle Janus</dc:title>
</cp:coreProperties>
</file>